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21" r:id="rId3"/>
    <p:sldMasterId id="2147483685" r:id="rId4"/>
  </p:sldMasterIdLst>
  <p:notesMasterIdLst>
    <p:notesMasterId r:id="rId54"/>
  </p:notesMasterIdLst>
  <p:handoutMasterIdLst>
    <p:handoutMasterId r:id="rId55"/>
  </p:handoutMasterIdLst>
  <p:sldIdLst>
    <p:sldId id="794" r:id="rId5"/>
    <p:sldId id="795" r:id="rId6"/>
    <p:sldId id="796" r:id="rId7"/>
    <p:sldId id="797" r:id="rId8"/>
    <p:sldId id="866" r:id="rId9"/>
    <p:sldId id="822" r:id="rId10"/>
    <p:sldId id="823" r:id="rId11"/>
    <p:sldId id="824" r:id="rId12"/>
    <p:sldId id="825" r:id="rId13"/>
    <p:sldId id="827" r:id="rId14"/>
    <p:sldId id="829" r:id="rId15"/>
    <p:sldId id="830" r:id="rId16"/>
    <p:sldId id="828" r:id="rId17"/>
    <p:sldId id="831" r:id="rId18"/>
    <p:sldId id="833" r:id="rId19"/>
    <p:sldId id="832" r:id="rId20"/>
    <p:sldId id="834" r:id="rId21"/>
    <p:sldId id="836" r:id="rId22"/>
    <p:sldId id="837" r:id="rId23"/>
    <p:sldId id="838" r:id="rId24"/>
    <p:sldId id="841" r:id="rId25"/>
    <p:sldId id="840" r:id="rId26"/>
    <p:sldId id="842" r:id="rId27"/>
    <p:sldId id="839" r:id="rId28"/>
    <p:sldId id="843" r:id="rId29"/>
    <p:sldId id="844" r:id="rId30"/>
    <p:sldId id="835" r:id="rId31"/>
    <p:sldId id="846" r:id="rId32"/>
    <p:sldId id="852" r:id="rId33"/>
    <p:sldId id="853" r:id="rId34"/>
    <p:sldId id="854" r:id="rId35"/>
    <p:sldId id="855" r:id="rId36"/>
    <p:sldId id="856" r:id="rId37"/>
    <p:sldId id="867" r:id="rId38"/>
    <p:sldId id="845" r:id="rId39"/>
    <p:sldId id="857" r:id="rId40"/>
    <p:sldId id="858" r:id="rId41"/>
    <p:sldId id="859" r:id="rId42"/>
    <p:sldId id="868" r:id="rId43"/>
    <p:sldId id="847" r:id="rId44"/>
    <p:sldId id="848" r:id="rId45"/>
    <p:sldId id="849" r:id="rId46"/>
    <p:sldId id="850" r:id="rId47"/>
    <p:sldId id="851" r:id="rId48"/>
    <p:sldId id="860" r:id="rId49"/>
    <p:sldId id="861" r:id="rId50"/>
    <p:sldId id="862" r:id="rId51"/>
    <p:sldId id="865" r:id="rId52"/>
    <p:sldId id="864" r:id="rId5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66"/>
    <a:srgbClr val="FF9933"/>
    <a:srgbClr val="2C4E8C"/>
    <a:srgbClr val="32599E"/>
    <a:srgbClr val="213B69"/>
    <a:srgbClr val="FDCF4D"/>
    <a:srgbClr val="F0D510"/>
    <a:srgbClr val="EAF2BA"/>
    <a:srgbClr val="A5F5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496" autoAdjust="0"/>
  </p:normalViewPr>
  <p:slideViewPr>
    <p:cSldViewPr snapToGrid="0">
      <p:cViewPr varScale="1">
        <p:scale>
          <a:sx n="99" d="100"/>
          <a:sy n="99" d="100"/>
        </p:scale>
        <p:origin x="96" y="57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0CC5B443-7A77-425A-AA94-D64ADAA08E7A}" type="datetimeFigureOut">
              <a:rPr lang="en-US" smtClean="0"/>
              <a:t>3/26/2023</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9CC1180D-0869-42E5-AD4F-8E56F3CEAC67}" type="slidenum">
              <a:rPr lang="en-US" smtClean="0"/>
              <a:t>‹#›</a:t>
            </a:fld>
            <a:endParaRPr lang="en-US"/>
          </a:p>
        </p:txBody>
      </p:sp>
    </p:spTree>
    <p:extLst>
      <p:ext uri="{BB962C8B-B14F-4D97-AF65-F5344CB8AC3E}">
        <p14:creationId xmlns:p14="http://schemas.microsoft.com/office/powerpoint/2010/main" val="1765744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75B26B8-008E-4B0B-AF5E-96369BC26E9E}" type="datetimeFigureOut">
              <a:rPr lang="en-US" smtClean="0"/>
              <a:t>3/26/2023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6E46B72-383E-4502-A229-FF6181FAA923}" type="slidenum">
              <a:rPr lang="en-US" smtClean="0"/>
              <a:t>‹#›</a:t>
            </a:fld>
            <a:endParaRPr lang="en-US"/>
          </a:p>
        </p:txBody>
      </p:sp>
    </p:spTree>
    <p:extLst>
      <p:ext uri="{BB962C8B-B14F-4D97-AF65-F5344CB8AC3E}">
        <p14:creationId xmlns:p14="http://schemas.microsoft.com/office/powerpoint/2010/main" val="3380496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3" cstate="print">
            <a:extLst>
              <a:ext uri="{28A0092B-C50C-407E-A947-70E740481C1C}">
                <a14:useLocalDpi xmlns:a14="http://schemas.microsoft.com/office/drawing/2010/main" val="0"/>
              </a:ext>
            </a:extLst>
          </a:blip>
          <a:srcRect t="3326" b="3326"/>
          <a:stretch>
            <a:fillRect/>
          </a:stretch>
        </p:blipFill>
        <p:spPr bwMode="auto">
          <a:xfrm>
            <a:off x="11123435" y="162460"/>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086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068297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3/26/2023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grpSp>
        <p:nvGrpSpPr>
          <p:cNvPr id="9" name="Group 15">
            <a:extLst>
              <a:ext uri="{FF2B5EF4-FFF2-40B4-BE49-F238E27FC236}">
                <a16:creationId xmlns:a16="http://schemas.microsoft.com/office/drawing/2014/main" id="{0E6B8CAD-0E21-4A06-9F9B-1C496EFB1CE5}"/>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A46AC958-7C92-4EE9-BC50-F97755AF33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38BF7AD1-BC4E-4573-A10C-162C4E218F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63D9BDA3-30F4-44CE-8DB7-FEA57BFA5E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8513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3/26/2023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2231422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a16="http://schemas.microsoft.com/office/drawing/2014/main" id="{303CE283-BD41-48D6-B73E-B444C21D6E40}"/>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9CDDD244-12B4-4F68-9FD1-A897C8592B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DB2EA525-785C-4D72-ADFF-2443546666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C4E55419-A66C-46C5-B772-C10DD82044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524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250748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a16="http://schemas.microsoft.com/office/drawing/2014/main" id="{A84553E3-3161-4C69-BDF0-C752108F4DD1}"/>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9F498199-0CDF-4F34-BE01-F9E7A56B11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2F6C57B1-AA33-4874-8858-71F6885860A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0FE6E0DE-85A3-4EA4-AF66-237C37EF1D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15196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a16="http://schemas.microsoft.com/office/drawing/2014/main" id="{679E8465-5E23-4F14-85DB-88EE215E40F8}"/>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a16="http://schemas.microsoft.com/office/drawing/2014/main" id="{49E8AF0B-21C5-42AD-9647-8BAD883A7D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E031B306-6F92-47FD-8245-1174796B66CF}"/>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a16="http://schemas.microsoft.com/office/drawing/2014/main" id="{45FCA7F5-39FD-4188-9573-FA2AD9E8C8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81761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11" name="Group 15">
            <a:extLst>
              <a:ext uri="{FF2B5EF4-FFF2-40B4-BE49-F238E27FC236}">
                <a16:creationId xmlns:a16="http://schemas.microsoft.com/office/drawing/2014/main" id="{27EF8C70-A5A8-4291-A574-6FD0BEE0FC74}"/>
              </a:ext>
            </a:extLst>
          </p:cNvPr>
          <p:cNvGrpSpPr>
            <a:grpSpLocks/>
          </p:cNvGrpSpPr>
          <p:nvPr userDrawn="1"/>
        </p:nvGrpSpPr>
        <p:grpSpPr bwMode="auto">
          <a:xfrm>
            <a:off x="11282901" y="75302"/>
            <a:ext cx="817893" cy="1078865"/>
            <a:chOff x="963826" y="1033255"/>
            <a:chExt cx="3896535" cy="5036984"/>
          </a:xfrm>
        </p:grpSpPr>
        <p:pic>
          <p:nvPicPr>
            <p:cNvPr id="13" name="Picture 16">
              <a:extLst>
                <a:ext uri="{FF2B5EF4-FFF2-40B4-BE49-F238E27FC236}">
                  <a16:creationId xmlns:a16="http://schemas.microsoft.com/office/drawing/2014/main" id="{85965954-3441-49D7-8B43-7B5953FA369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a:extLst>
                <a:ext uri="{FF2B5EF4-FFF2-40B4-BE49-F238E27FC236}">
                  <a16:creationId xmlns:a16="http://schemas.microsoft.com/office/drawing/2014/main" id="{9505A160-BE9E-4ECF-8EC7-91E58FF75FBE}"/>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 name="Picture 22">
              <a:extLst>
                <a:ext uri="{FF2B5EF4-FFF2-40B4-BE49-F238E27FC236}">
                  <a16:creationId xmlns:a16="http://schemas.microsoft.com/office/drawing/2014/main" id="{ED3B1895-42AB-4256-8D8A-2B5D0ECB42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32955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7" name="Group 15">
            <a:extLst>
              <a:ext uri="{FF2B5EF4-FFF2-40B4-BE49-F238E27FC236}">
                <a16:creationId xmlns:a16="http://schemas.microsoft.com/office/drawing/2014/main" id="{E543D55A-9787-4323-8DB0-1C0D27A52FB7}"/>
              </a:ext>
            </a:extLst>
          </p:cNvPr>
          <p:cNvGrpSpPr>
            <a:grpSpLocks/>
          </p:cNvGrpSpPr>
          <p:nvPr userDrawn="1"/>
        </p:nvGrpSpPr>
        <p:grpSpPr bwMode="auto">
          <a:xfrm>
            <a:off x="11282901" y="75302"/>
            <a:ext cx="817893" cy="1078865"/>
            <a:chOff x="963826" y="1033255"/>
            <a:chExt cx="3896535" cy="5036984"/>
          </a:xfrm>
        </p:grpSpPr>
        <p:pic>
          <p:nvPicPr>
            <p:cNvPr id="9" name="Picture 16">
              <a:extLst>
                <a:ext uri="{FF2B5EF4-FFF2-40B4-BE49-F238E27FC236}">
                  <a16:creationId xmlns:a16="http://schemas.microsoft.com/office/drawing/2014/main" id="{7814FCD9-DE78-458C-87F3-5F750B8CD8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a:extLst>
                <a:ext uri="{FF2B5EF4-FFF2-40B4-BE49-F238E27FC236}">
                  <a16:creationId xmlns:a16="http://schemas.microsoft.com/office/drawing/2014/main" id="{07CA8A89-9B10-4200-ACF2-210A333889E1}"/>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 name="Picture 22">
              <a:extLst>
                <a:ext uri="{FF2B5EF4-FFF2-40B4-BE49-F238E27FC236}">
                  <a16:creationId xmlns:a16="http://schemas.microsoft.com/office/drawing/2014/main" id="{D48F92FA-3AF0-4769-AFE6-C2DF89BC3D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2409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67263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17654103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6" name="Group 15">
            <a:extLst>
              <a:ext uri="{FF2B5EF4-FFF2-40B4-BE49-F238E27FC236}">
                <a16:creationId xmlns:a16="http://schemas.microsoft.com/office/drawing/2014/main" id="{511AE9B6-5DBE-4611-B5C8-347988747DE1}"/>
              </a:ext>
            </a:extLst>
          </p:cNvPr>
          <p:cNvGrpSpPr>
            <a:grpSpLocks/>
          </p:cNvGrpSpPr>
          <p:nvPr userDrawn="1"/>
        </p:nvGrpSpPr>
        <p:grpSpPr bwMode="auto">
          <a:xfrm>
            <a:off x="11282901" y="75302"/>
            <a:ext cx="817893" cy="1078865"/>
            <a:chOff x="963826" y="1033255"/>
            <a:chExt cx="3896535" cy="5036984"/>
          </a:xfrm>
        </p:grpSpPr>
        <p:pic>
          <p:nvPicPr>
            <p:cNvPr id="8" name="Picture 16">
              <a:extLst>
                <a:ext uri="{FF2B5EF4-FFF2-40B4-BE49-F238E27FC236}">
                  <a16:creationId xmlns:a16="http://schemas.microsoft.com/office/drawing/2014/main" id="{F2A33721-5195-4E05-AF34-767B8E40F0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a:extLst>
                <a:ext uri="{FF2B5EF4-FFF2-40B4-BE49-F238E27FC236}">
                  <a16:creationId xmlns:a16="http://schemas.microsoft.com/office/drawing/2014/main" id="{E75C806E-AC37-4366-86EC-F51AB91C673A}"/>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2">
              <a:extLst>
                <a:ext uri="{FF2B5EF4-FFF2-40B4-BE49-F238E27FC236}">
                  <a16:creationId xmlns:a16="http://schemas.microsoft.com/office/drawing/2014/main" id="{04EB37B9-2633-489B-BEE1-C1C414808C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95329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86206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a16="http://schemas.microsoft.com/office/drawing/2014/main" id="{4BADC890-74DF-406A-9C43-B2686796B602}"/>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a16="http://schemas.microsoft.com/office/drawing/2014/main" id="{BF75263E-BE6A-4FC5-9307-37006511DD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65637E57-FE4F-4749-A583-D4A7202FB020}"/>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a16="http://schemas.microsoft.com/office/drawing/2014/main" id="{1EF48442-056A-4CA4-B623-A34477F95D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7864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B4457-79FF-4660-B984-F5C3D8FDBABC}" type="slidenum">
              <a:rPr lang="en-US" smtClean="0"/>
              <a:t>‹#›</a:t>
            </a:fld>
            <a:endParaRPr lang="en-US"/>
          </a:p>
        </p:txBody>
      </p:sp>
    </p:spTree>
    <p:extLst>
      <p:ext uri="{BB962C8B-B14F-4D97-AF65-F5344CB8AC3E}">
        <p14:creationId xmlns:p14="http://schemas.microsoft.com/office/powerpoint/2010/main" val="26011726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7" name="Picture Placeholder 7"/>
          <p:cNvSpPr>
            <a:spLocks noGrp="1"/>
          </p:cNvSpPr>
          <p:nvPr>
            <p:ph type="pic" sz="quarter" idx="14" hasCustomPrompt="1"/>
          </p:nvPr>
        </p:nvSpPr>
        <p:spPr>
          <a:xfrm>
            <a:off x="11042468" y="365125"/>
            <a:ext cx="897482" cy="1078865"/>
          </a:xfrm>
        </p:spPr>
        <p:txBody>
          <a:bodyPr/>
          <a:lstStyle>
            <a:lvl1pPr marL="0" indent="0" algn="ctr">
              <a:buNone/>
              <a:defRPr sz="1100" baseline="0">
                <a:solidFill>
                  <a:schemeClr val="bg1"/>
                </a:solidFill>
              </a:defRPr>
            </a:lvl1pPr>
          </a:lstStyle>
          <a:p>
            <a:r>
              <a:rPr lang="en-US" dirty="0"/>
              <a:t>INSERT LOGO PICTURE HRE</a:t>
            </a:r>
          </a:p>
        </p:txBody>
      </p:sp>
    </p:spTree>
    <p:extLst>
      <p:ext uri="{BB962C8B-B14F-4D97-AF65-F5344CB8AC3E}">
        <p14:creationId xmlns:p14="http://schemas.microsoft.com/office/powerpoint/2010/main" val="3463432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3/26/2023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pic>
        <p:nvPicPr>
          <p:cNvPr id="9" name="Picture 8">
            <a:extLst>
              <a:ext uri="{FF2B5EF4-FFF2-40B4-BE49-F238E27FC236}">
                <a16:creationId xmlns:a16="http://schemas.microsoft.com/office/drawing/2014/main" id="{EBADE4D8-6740-48C5-9993-AD2D32D63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0425" y="239915"/>
            <a:ext cx="952811" cy="1143374"/>
          </a:xfrm>
          <a:prstGeom prst="rect">
            <a:avLst/>
          </a:prstGeom>
        </p:spPr>
      </p:pic>
    </p:spTree>
    <p:extLst>
      <p:ext uri="{BB962C8B-B14F-4D97-AF65-F5344CB8AC3E}">
        <p14:creationId xmlns:p14="http://schemas.microsoft.com/office/powerpoint/2010/main" val="4286104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3/26/2023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318322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7">
            <a:extLst>
              <a:ext uri="{FF2B5EF4-FFF2-40B4-BE49-F238E27FC236}">
                <a16:creationId xmlns:a16="http://schemas.microsoft.com/office/drawing/2014/main" id="{FED7BBE1-BD36-4E9F-BBAA-F0D5A42586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2825344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38236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8">
            <a:extLst>
              <a:ext uri="{FF2B5EF4-FFF2-40B4-BE49-F238E27FC236}">
                <a16:creationId xmlns:a16="http://schemas.microsoft.com/office/drawing/2014/main" id="{B4F752BE-CF2F-4BE7-921F-87D036E3DC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78322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5237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1" name="Picture 10">
            <a:extLst>
              <a:ext uri="{FF2B5EF4-FFF2-40B4-BE49-F238E27FC236}">
                <a16:creationId xmlns:a16="http://schemas.microsoft.com/office/drawing/2014/main" id="{E082F2DB-9A12-4B7A-A829-5C6BE41A69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38192031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6">
            <a:extLst>
              <a:ext uri="{FF2B5EF4-FFF2-40B4-BE49-F238E27FC236}">
                <a16:creationId xmlns:a16="http://schemas.microsoft.com/office/drawing/2014/main" id="{EBEC9402-61FA-4538-B688-F918A2C1E8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68943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94970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6" name="Picture 5">
            <a:extLst>
              <a:ext uri="{FF2B5EF4-FFF2-40B4-BE49-F238E27FC236}">
                <a16:creationId xmlns:a16="http://schemas.microsoft.com/office/drawing/2014/main" id="{C8199A91-D5F0-4499-B52C-45523EC48E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915564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4740356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pic>
        <p:nvPicPr>
          <p:cNvPr id="9" name="Picture 8">
            <a:extLst>
              <a:ext uri="{FF2B5EF4-FFF2-40B4-BE49-F238E27FC236}">
                <a16:creationId xmlns:a16="http://schemas.microsoft.com/office/drawing/2014/main" id="{5F882AB6-8023-42E3-8852-51795A38DE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74431" y="17522"/>
            <a:ext cx="986593" cy="1183912"/>
          </a:xfrm>
          <a:prstGeom prst="rect">
            <a:avLst/>
          </a:prstGeom>
        </p:spPr>
      </p:pic>
    </p:spTree>
    <p:extLst>
      <p:ext uri="{BB962C8B-B14F-4D97-AF65-F5344CB8AC3E}">
        <p14:creationId xmlns:p14="http://schemas.microsoft.com/office/powerpoint/2010/main" val="1298806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10551164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8" name="Picture Placeholder 7"/>
          <p:cNvSpPr>
            <a:spLocks noGrp="1"/>
          </p:cNvSpPr>
          <p:nvPr>
            <p:ph type="pic" sz="quarter" idx="13" hasCustomPrompt="1"/>
          </p:nvPr>
        </p:nvSpPr>
        <p:spPr>
          <a:xfrm>
            <a:off x="11016343" y="365125"/>
            <a:ext cx="897482" cy="1078865"/>
          </a:xfrm>
        </p:spPr>
        <p:txBody>
          <a:bodyPr/>
          <a:lstStyle>
            <a:lvl1pPr marL="0" indent="0" algn="ctr">
              <a:buNone/>
              <a:defRPr sz="1100" baseline="0">
                <a:solidFill>
                  <a:schemeClr val="bg1"/>
                </a:solidFill>
              </a:defRPr>
            </a:lvl1pPr>
          </a:lstStyle>
          <a:p>
            <a:r>
              <a:rPr lang="en-US" dirty="0"/>
              <a:t>INSERT LOGO PICTURE HERE</a:t>
            </a:r>
          </a:p>
        </p:txBody>
      </p:sp>
    </p:spTree>
    <p:extLst>
      <p:ext uri="{BB962C8B-B14F-4D97-AF65-F5344CB8AC3E}">
        <p14:creationId xmlns:p14="http://schemas.microsoft.com/office/powerpoint/2010/main" val="37075998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1608" y="0"/>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37434587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D4CD93F-AC61-4144-80DC-AF009BDAC995}"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42152008-3B50-4CE9-9473-3C45BB39F89A}" type="slidenum">
              <a:rPr lang="en-US">
                <a:solidFill>
                  <a:srgbClr val="5B9BD5">
                    <a:lumMod val="50000"/>
                  </a:srgbClr>
                </a:solidFill>
              </a:rPr>
              <a:pPr>
                <a:defRPr/>
              </a:pPr>
              <a:t>‹#›</a:t>
            </a:fld>
            <a:endParaRPr lang="en-US" dirty="0">
              <a:solidFill>
                <a:srgbClr val="5B9BD5">
                  <a:lumMod val="50000"/>
                </a:srgbClr>
              </a:solidFill>
            </a:endParaRPr>
          </a:p>
        </p:txBody>
      </p:sp>
      <p:grpSp>
        <p:nvGrpSpPr>
          <p:cNvPr id="24" name="Group 25">
            <a:extLst>
              <a:ext uri="{FF2B5EF4-FFF2-40B4-BE49-F238E27FC236}">
                <a16:creationId xmlns:a16="http://schemas.microsoft.com/office/drawing/2014/main" id="{25B74248-887E-422A-9B0D-2189E59EFE99}"/>
              </a:ext>
            </a:extLst>
          </p:cNvPr>
          <p:cNvGrpSpPr>
            <a:grpSpLocks/>
          </p:cNvGrpSpPr>
          <p:nvPr userDrawn="1"/>
        </p:nvGrpSpPr>
        <p:grpSpPr bwMode="auto">
          <a:xfrm>
            <a:off x="11330544" y="99219"/>
            <a:ext cx="770286" cy="1023144"/>
            <a:chOff x="6194854" y="512890"/>
            <a:chExt cx="4135433" cy="5345804"/>
          </a:xfrm>
        </p:grpSpPr>
        <p:grpSp>
          <p:nvGrpSpPr>
            <p:cNvPr id="25" name="Group 24">
              <a:extLst>
                <a:ext uri="{FF2B5EF4-FFF2-40B4-BE49-F238E27FC236}">
                  <a16:creationId xmlns:a16="http://schemas.microsoft.com/office/drawing/2014/main" id="{4D6B0182-B193-47EA-8932-A1DE70158AC5}"/>
                </a:ext>
              </a:extLst>
            </p:cNvPr>
            <p:cNvGrpSpPr>
              <a:grpSpLocks/>
            </p:cNvGrpSpPr>
            <p:nvPr/>
          </p:nvGrpSpPr>
          <p:grpSpPr bwMode="auto">
            <a:xfrm>
              <a:off x="6194854" y="512890"/>
              <a:ext cx="4135433" cy="5345804"/>
              <a:chOff x="6194854" y="512890"/>
              <a:chExt cx="4135433" cy="5345804"/>
            </a:xfrm>
          </p:grpSpPr>
          <p:pic>
            <p:nvPicPr>
              <p:cNvPr id="27" name="Picture 23">
                <a:extLst>
                  <a:ext uri="{FF2B5EF4-FFF2-40B4-BE49-F238E27FC236}">
                    <a16:creationId xmlns:a16="http://schemas.microsoft.com/office/drawing/2014/main" id="{110AB48C-DDFE-48D1-8DCB-AA60213CE49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8" name="Group 27">
                <a:extLst>
                  <a:ext uri="{FF2B5EF4-FFF2-40B4-BE49-F238E27FC236}">
                    <a16:creationId xmlns:a16="http://schemas.microsoft.com/office/drawing/2014/main" id="{81FC65CB-AAE0-4C95-9D96-3E6D7BB307CA}"/>
                  </a:ext>
                </a:extLst>
              </p:cNvPr>
              <p:cNvGrpSpPr/>
              <p:nvPr/>
            </p:nvGrpSpPr>
            <p:grpSpPr>
              <a:xfrm>
                <a:off x="7292868" y="2311930"/>
                <a:ext cx="2607012" cy="2607012"/>
                <a:chOff x="6633842" y="2500011"/>
                <a:chExt cx="2607012" cy="2607012"/>
              </a:xfrm>
              <a:solidFill>
                <a:schemeClr val="bg1"/>
              </a:solidFill>
            </p:grpSpPr>
            <p:sp>
              <p:nvSpPr>
                <p:cNvPr id="29" name="Oval 28">
                  <a:extLst>
                    <a:ext uri="{FF2B5EF4-FFF2-40B4-BE49-F238E27FC236}">
                      <a16:creationId xmlns:a16="http://schemas.microsoft.com/office/drawing/2014/main" id="{77DA03E8-4FD1-4085-8BC4-28C97925125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9E77564B-AD84-4B12-B8A6-1A89060E488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26" name="Picture 7">
              <a:extLst>
                <a:ext uri="{FF2B5EF4-FFF2-40B4-BE49-F238E27FC236}">
                  <a16:creationId xmlns:a16="http://schemas.microsoft.com/office/drawing/2014/main" id="{70C73D2D-5BC8-4AFD-9EFE-C97A1A6C25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8645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7442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958280-BFA4-4825-A934-A467501A75D4}"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F1AE033A-B19D-49CF-A90B-092B820E8F1C}"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F2076B4A-B2A2-46F8-BBDB-EFFAD9186AE6}"/>
              </a:ext>
            </a:extLst>
          </p:cNvPr>
          <p:cNvGrpSpPr>
            <a:grpSpLocks/>
          </p:cNvGrpSpPr>
          <p:nvPr userDrawn="1"/>
        </p:nvGrpSpPr>
        <p:grpSpPr bwMode="auto">
          <a:xfrm>
            <a:off x="11340091" y="78032"/>
            <a:ext cx="770286" cy="1023144"/>
            <a:chOff x="6194854" y="512890"/>
            <a:chExt cx="4135433" cy="5345804"/>
          </a:xfrm>
        </p:grpSpPr>
        <p:grpSp>
          <p:nvGrpSpPr>
            <p:cNvPr id="10" name="Group 24">
              <a:extLst>
                <a:ext uri="{FF2B5EF4-FFF2-40B4-BE49-F238E27FC236}">
                  <a16:creationId xmlns:a16="http://schemas.microsoft.com/office/drawing/2014/main" id="{0BA3C0DF-2D0C-4BA9-8693-FA49971326B7}"/>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63C0FDE8-AB94-4790-854B-A01EB9CC4F6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C1C270D2-2928-4A68-8A5A-E5919479DBE7}"/>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FF2B2184-9778-43BB-B9E9-E0116149E788}"/>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2C5926DD-96A2-4CEA-A2BD-0DE543DB9668}"/>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657D7743-5BCE-47CA-AFF5-6F0009B4CD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40153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75FF590-B112-4B44-A406-18CE38CD20E7}"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35666FFC-2563-4B81-8267-1373BA97B635}" type="slidenum">
              <a:rPr lang="en-US">
                <a:solidFill>
                  <a:srgbClr val="5B9BD5">
                    <a:lumMod val="50000"/>
                  </a:srgbClr>
                </a:solidFill>
              </a:rPr>
              <a:pPr>
                <a:defRPr/>
              </a:pPr>
              <a:t>‹#›</a:t>
            </a:fld>
            <a:endParaRPr lang="en-US" dirty="0">
              <a:solidFill>
                <a:srgbClr val="5B9BD5">
                  <a:lumMod val="50000"/>
                </a:srgbClr>
              </a:solidFill>
            </a:endParaRPr>
          </a:p>
        </p:txBody>
      </p:sp>
      <p:grpSp>
        <p:nvGrpSpPr>
          <p:cNvPr id="16" name="Group 25">
            <a:extLst>
              <a:ext uri="{FF2B5EF4-FFF2-40B4-BE49-F238E27FC236}">
                <a16:creationId xmlns:a16="http://schemas.microsoft.com/office/drawing/2014/main" id="{9E0B9AA6-416C-4A44-A440-F85FFF27B8D6}"/>
              </a:ext>
            </a:extLst>
          </p:cNvPr>
          <p:cNvGrpSpPr>
            <a:grpSpLocks/>
          </p:cNvGrpSpPr>
          <p:nvPr userDrawn="1"/>
        </p:nvGrpSpPr>
        <p:grpSpPr bwMode="auto">
          <a:xfrm>
            <a:off x="11347450" y="98425"/>
            <a:ext cx="770286" cy="1023144"/>
            <a:chOff x="6194854" y="512890"/>
            <a:chExt cx="4135433" cy="5345804"/>
          </a:xfrm>
        </p:grpSpPr>
        <p:grpSp>
          <p:nvGrpSpPr>
            <p:cNvPr id="17" name="Group 24">
              <a:extLst>
                <a:ext uri="{FF2B5EF4-FFF2-40B4-BE49-F238E27FC236}">
                  <a16:creationId xmlns:a16="http://schemas.microsoft.com/office/drawing/2014/main" id="{7A9E0C06-7B9D-487C-B7EF-DE974FABF429}"/>
                </a:ext>
              </a:extLst>
            </p:cNvPr>
            <p:cNvGrpSpPr>
              <a:grpSpLocks/>
            </p:cNvGrpSpPr>
            <p:nvPr/>
          </p:nvGrpSpPr>
          <p:grpSpPr bwMode="auto">
            <a:xfrm>
              <a:off x="6194854" y="512890"/>
              <a:ext cx="4135433" cy="5345804"/>
              <a:chOff x="6194854" y="512890"/>
              <a:chExt cx="4135433" cy="5345804"/>
            </a:xfrm>
          </p:grpSpPr>
          <p:pic>
            <p:nvPicPr>
              <p:cNvPr id="19" name="Picture 23">
                <a:extLst>
                  <a:ext uri="{FF2B5EF4-FFF2-40B4-BE49-F238E27FC236}">
                    <a16:creationId xmlns:a16="http://schemas.microsoft.com/office/drawing/2014/main" id="{5E74CFC3-5B91-44C1-9EAC-6AAEFC4B7198}"/>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0" name="Group 19">
                <a:extLst>
                  <a:ext uri="{FF2B5EF4-FFF2-40B4-BE49-F238E27FC236}">
                    <a16:creationId xmlns:a16="http://schemas.microsoft.com/office/drawing/2014/main" id="{F272C3B2-26A9-4113-B440-A8E67382D6C5}"/>
                  </a:ext>
                </a:extLst>
              </p:cNvPr>
              <p:cNvGrpSpPr/>
              <p:nvPr/>
            </p:nvGrpSpPr>
            <p:grpSpPr>
              <a:xfrm>
                <a:off x="7292868" y="2311930"/>
                <a:ext cx="2607012" cy="2607012"/>
                <a:chOff x="6633842" y="2500011"/>
                <a:chExt cx="2607012" cy="2607012"/>
              </a:xfrm>
              <a:solidFill>
                <a:schemeClr val="bg1"/>
              </a:solidFill>
            </p:grpSpPr>
            <p:sp>
              <p:nvSpPr>
                <p:cNvPr id="21" name="Oval 20">
                  <a:extLst>
                    <a:ext uri="{FF2B5EF4-FFF2-40B4-BE49-F238E27FC236}">
                      <a16:creationId xmlns:a16="http://schemas.microsoft.com/office/drawing/2014/main" id="{7D7276F7-6022-4080-ACB9-788C4E43548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a:extLst>
                    <a:ext uri="{FF2B5EF4-FFF2-40B4-BE49-F238E27FC236}">
                      <a16:creationId xmlns:a16="http://schemas.microsoft.com/office/drawing/2014/main" id="{D63D5E52-8473-4918-85D9-0B4DD6D79F2F}"/>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8" name="Picture 7">
              <a:extLst>
                <a:ext uri="{FF2B5EF4-FFF2-40B4-BE49-F238E27FC236}">
                  <a16:creationId xmlns:a16="http://schemas.microsoft.com/office/drawing/2014/main" id="{E5C807C4-752B-46B5-8871-EA224EDAC3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404071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FC97DEB-BC56-4560-A458-AE06CC223046}"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0A6FE2CF-9601-4B85-9BF8-BA16520FD075}"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1307DEE6-CEDE-4492-8B2A-59C4B65CAF75}"/>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E57E021E-86DC-4A31-B3B4-36A000F8CD7D}"/>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0E81BA48-AC78-4C93-826A-72FC8694483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A772DCF3-9295-49C6-9BCF-3AE28B484F01}"/>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1C60817F-7BED-48A1-AF7B-6A136879801F}"/>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047AF5F8-B145-4C9A-B9C8-9E5386DFFCF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DE5FE58E-5F73-4F63-A358-1A63812B44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22253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98178"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C470213-55FA-4B70-BF14-17F5A45B85E0}"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4FD82458-11EF-483B-A907-F4BFC70E2997}" type="slidenum">
              <a:rPr lang="en-US">
                <a:solidFill>
                  <a:srgbClr val="5B9BD5">
                    <a:lumMod val="50000"/>
                  </a:srgbClr>
                </a:solidFill>
              </a:rPr>
              <a:pPr>
                <a:defRPr/>
              </a:pPr>
              <a:t>‹#›</a:t>
            </a:fld>
            <a:endParaRPr lang="en-US" dirty="0">
              <a:solidFill>
                <a:srgbClr val="5B9BD5">
                  <a:lumMod val="50000"/>
                </a:srgbClr>
              </a:solidFill>
            </a:endParaRPr>
          </a:p>
        </p:txBody>
      </p:sp>
      <p:grpSp>
        <p:nvGrpSpPr>
          <p:cNvPr id="12" name="Group 25">
            <a:extLst>
              <a:ext uri="{FF2B5EF4-FFF2-40B4-BE49-F238E27FC236}">
                <a16:creationId xmlns:a16="http://schemas.microsoft.com/office/drawing/2014/main" id="{66CC0EEA-2B83-41E5-A8A6-AEB5D9FF99B1}"/>
              </a:ext>
            </a:extLst>
          </p:cNvPr>
          <p:cNvGrpSpPr>
            <a:grpSpLocks/>
          </p:cNvGrpSpPr>
          <p:nvPr userDrawn="1"/>
        </p:nvGrpSpPr>
        <p:grpSpPr bwMode="auto">
          <a:xfrm>
            <a:off x="11347450" y="98425"/>
            <a:ext cx="770286" cy="1023144"/>
            <a:chOff x="6194854" y="512890"/>
            <a:chExt cx="4135433" cy="5345804"/>
          </a:xfrm>
        </p:grpSpPr>
        <p:grpSp>
          <p:nvGrpSpPr>
            <p:cNvPr id="13" name="Group 24">
              <a:extLst>
                <a:ext uri="{FF2B5EF4-FFF2-40B4-BE49-F238E27FC236}">
                  <a16:creationId xmlns:a16="http://schemas.microsoft.com/office/drawing/2014/main" id="{D969EE8E-7A4B-4897-978B-AD28564180FA}"/>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a16="http://schemas.microsoft.com/office/drawing/2014/main" id="{E7C93420-4012-43E6-BECB-06259D98A417}"/>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B697F4B7-2A6A-4B31-BB4D-91088BFEF42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a16="http://schemas.microsoft.com/office/drawing/2014/main" id="{7809018A-2194-4FBF-B363-C9FB099B9AF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2C86AF40-AD11-4071-AB49-8ABFDE0C831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a16="http://schemas.microsoft.com/office/drawing/2014/main" id="{E3FB2A76-317D-456B-A6C8-ABCFFCBE54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4699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91057" cy="1325563"/>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32FC1D44-3933-4411-AE8F-10CA3AAE286A}"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99170C43-9C84-439E-9193-E6FD0B41C3A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031C3B5F-C17B-4B4E-A7D0-61002137856F}"/>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BB5F411B-549D-4289-A456-CB988E39A007}"/>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a16="http://schemas.microsoft.com/office/drawing/2014/main" id="{35C26F4B-B90A-4A37-BCCD-845ADFCDC0E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8E465A14-2043-4CEB-B4C0-8B9570CBE6E4}"/>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a16="http://schemas.microsoft.com/office/drawing/2014/main" id="{5DD16264-3A2D-4E5E-88F1-13442F6442F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A06975BE-5D7D-443B-BA10-C9876B7050D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a16="http://schemas.microsoft.com/office/drawing/2014/main" id="{DB4AD4AA-14CB-437B-A18C-7495A021CD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705390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5411580-C56A-4145-A98D-10F5743ECAEB}"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4967239E-57F7-475F-B1E0-A9D4DA3DE17D}"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a16="http://schemas.microsoft.com/office/drawing/2014/main" id="{565E49F1-620F-456E-81F5-F51CC267FB0E}"/>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a16="http://schemas.microsoft.com/office/drawing/2014/main" id="{DDBE8300-B05A-4561-9D27-61B950D7038A}"/>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a16="http://schemas.microsoft.com/office/drawing/2014/main" id="{D8A638FB-1AB2-409E-93ED-D98D17E12234}"/>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C445FBAE-771C-49C3-A5DD-6EE9B2AA1814}"/>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a16="http://schemas.microsoft.com/office/drawing/2014/main" id="{636DE227-00B4-4801-9F5A-DE0EC2900AD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6B29333A-BEC3-46E7-9D1D-E2B263DB2B8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a16="http://schemas.microsoft.com/office/drawing/2014/main" id="{A29B33F5-BEC0-43CA-AE09-3DF630B4C4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56272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599861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18F7846-F355-42A1-8323-D55BC92ED131}"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117B6774-C026-454D-B27B-D79A9FC9A5F0}"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9A818454-5666-4FEF-BC44-3455D687D300}"/>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D1F0EE55-74E7-4AAC-AF14-B2D870FE3C7E}"/>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9C5C5955-5F9B-4BF0-ACBB-AD80644CF9BE}"/>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ECE18C7D-214F-4A5F-9CC5-863D4DB47D7A}"/>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11FB60EE-24EB-49AE-B982-BCB0E79B1FF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04136BCC-F008-47CF-855B-A648E35F29C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B2DD64E8-3AFB-4AAF-8BB8-FAA86164D9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6932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5955075"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9B837B3-F125-4DCA-97D8-61957B202981}"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7B5F6338-099A-416F-AE40-F8B30969799F}"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E9217058-BA77-45BB-A790-91CC5F8B3422}"/>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EBAF1D78-D41C-4284-BA4A-04A63E59B27A}"/>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F07DE268-A519-453A-8798-3794C5D40BD2}"/>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F1D19800-A26A-4EAE-9A19-6AB9BA855B1D}"/>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B49D5F62-4913-4F1D-ABF1-34D69647E57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C4F509AB-3381-43EA-8B82-39ADD760C59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EA6F1DC4-17B0-4EBB-83B3-A960DAC705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036238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4D98E97-9112-4FA2-A674-B8332FA65A7C}"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52689E45-4DF6-4C5C-A337-7CC433C885E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6700D78F-1116-4759-99CE-DFB7018923DA}"/>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46B4F76D-2169-4123-A557-CFF029C9F705}"/>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CAA7E9C3-3C9F-4D0D-9D9D-A2DFBADC058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6F35438F-B3BD-4907-BCA9-C280CBCA47BA}"/>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E15BE8C5-EF9C-4BFA-BDB5-4DE9AC8CA9C7}"/>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D0E322FB-3C12-4215-8E34-6315EF1E386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E418C5C4-0633-4D99-8929-3C168C35ED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3216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20670B2-13A7-40D4-9331-05687D2D82D4}"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7B6584D3-BFDB-4BA3-A298-18DBD515F053}"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A671AD07-22F4-40A3-9805-8C1C1248FDBD}"/>
              </a:ext>
            </a:extLst>
          </p:cNvPr>
          <p:cNvGrpSpPr>
            <a:grpSpLocks/>
          </p:cNvGrpSpPr>
          <p:nvPr userDrawn="1"/>
        </p:nvGrpSpPr>
        <p:grpSpPr bwMode="auto">
          <a:xfrm>
            <a:off x="11347450" y="98425"/>
            <a:ext cx="770286" cy="1023144"/>
            <a:chOff x="6194854" y="512890"/>
            <a:chExt cx="4135433" cy="5345804"/>
          </a:xfrm>
        </p:grpSpPr>
        <p:grpSp>
          <p:nvGrpSpPr>
            <p:cNvPr id="10" name="Group 24">
              <a:extLst>
                <a:ext uri="{FF2B5EF4-FFF2-40B4-BE49-F238E27FC236}">
                  <a16:creationId xmlns:a16="http://schemas.microsoft.com/office/drawing/2014/main" id="{6326B2D3-2D56-4AF5-842B-D90A26531763}"/>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6D43F607-0846-4A84-BAFF-7E11D7FBFE5D}"/>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B22FA4C8-06A8-4B73-959A-0D335E4D9E2E}"/>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CB177CB5-CB0D-4D1E-B61E-3E573D5472E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C41FA817-6433-4235-90A2-FDEECD8C7BA6}"/>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7375621F-9C89-4712-82EA-9C8C4B4246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9485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533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536813E-1A03-4315-8336-AA973FD7C7FD}"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BA93366D-EEA0-4222-A71B-E25AF12F4ED9}"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C1B22299-ED59-4745-BC20-F1929C35916A}"/>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D873CF2C-85EA-44BF-8819-A4B5E326E967}"/>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5F997D71-6846-46A2-9AA5-20393924E5F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20A012DE-C6F5-4F22-8B13-9E0C52826EA6}"/>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6156DC7D-F6DB-41C9-8436-A9E49C7342A3}"/>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75D499F6-72B5-4C0A-9927-6DC57C6C286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3D779EF9-2EF2-42F6-90E0-0368DB81F1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285309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A4DC4B24-E1AF-4325-BF5C-84690BD58A55}"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802D9C43-7C77-4C28-B664-C1F6D0C5BEC0}" type="slidenum">
              <a:rPr lang="en-US">
                <a:solidFill>
                  <a:srgbClr val="5B9BD5">
                    <a:lumMod val="50000"/>
                  </a:srgbClr>
                </a:solidFill>
              </a:rPr>
              <a:pPr>
                <a:defRPr/>
              </a:pPr>
              <a:t>‹#›</a:t>
            </a:fld>
            <a:endParaRPr lang="en-US" dirty="0">
              <a:solidFill>
                <a:srgbClr val="5B9BD5">
                  <a:lumMod val="50000"/>
                </a:srgbClr>
              </a:solidFill>
            </a:endParaRPr>
          </a:p>
        </p:txBody>
      </p:sp>
      <p:grpSp>
        <p:nvGrpSpPr>
          <p:cNvPr id="11" name="Group 25">
            <a:extLst>
              <a:ext uri="{FF2B5EF4-FFF2-40B4-BE49-F238E27FC236}">
                <a16:creationId xmlns:a16="http://schemas.microsoft.com/office/drawing/2014/main" id="{D61EEE52-5217-48D0-ABB4-76DF1722CD43}"/>
              </a:ext>
            </a:extLst>
          </p:cNvPr>
          <p:cNvGrpSpPr>
            <a:grpSpLocks/>
          </p:cNvGrpSpPr>
          <p:nvPr userDrawn="1"/>
        </p:nvGrpSpPr>
        <p:grpSpPr bwMode="auto">
          <a:xfrm>
            <a:off x="11347450" y="98425"/>
            <a:ext cx="770286" cy="1023144"/>
            <a:chOff x="6194854" y="512890"/>
            <a:chExt cx="4135433" cy="5345804"/>
          </a:xfrm>
        </p:grpSpPr>
        <p:grpSp>
          <p:nvGrpSpPr>
            <p:cNvPr id="12" name="Group 24">
              <a:extLst>
                <a:ext uri="{FF2B5EF4-FFF2-40B4-BE49-F238E27FC236}">
                  <a16:creationId xmlns:a16="http://schemas.microsoft.com/office/drawing/2014/main" id="{93B4275D-88A5-48F1-8442-6F1F39D425C3}"/>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a16="http://schemas.microsoft.com/office/drawing/2014/main" id="{1F35F3D9-C521-48ED-9E59-A90842A7A39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2DD9553F-851F-40A8-AFC9-7F61B56B460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a16="http://schemas.microsoft.com/office/drawing/2014/main" id="{BCBB432F-C667-4D2F-ADDF-E169CB218EE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1500974C-F70F-4D86-A627-213ACA07C925}"/>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a16="http://schemas.microsoft.com/office/drawing/2014/main" id="{6C4BC4EF-7DB6-4294-9ABA-1FC48A0D7B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40951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182714AA-18D9-4779-9388-CBD8CA5EB48F}"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8F7B5FF8-1720-428E-A503-3F8750FE7EAA}"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a16="http://schemas.microsoft.com/office/drawing/2014/main" id="{52CF4470-A6E2-4E8F-9909-B69EF689D730}"/>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AB5FFDBC-5006-4396-946B-50CF5ED8739F}"/>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a16="http://schemas.microsoft.com/office/drawing/2014/main" id="{0AC807D9-C925-4E7B-AE67-C56500791E5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861DB37F-B1DB-4B6A-94EB-B8F9BB2448CB}"/>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a16="http://schemas.microsoft.com/office/drawing/2014/main" id="{1FF6BE0D-7C54-45F7-B0AC-321C1FC3D1E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54E4568C-5EAF-4778-BEBC-EE174787B7C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a16="http://schemas.microsoft.com/office/drawing/2014/main" id="{24EF2E6F-5EAE-446D-9B5A-002733402B2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748428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296269F-BC8D-41CA-A4E4-8DA21F26E878}"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968175A1-AC57-429D-9D79-1031B8ADC9B3}" type="slidenum">
              <a:rPr lang="en-US">
                <a:solidFill>
                  <a:srgbClr val="5B9BD5">
                    <a:lumMod val="50000"/>
                  </a:srgbClr>
                </a:solidFill>
              </a:rPr>
              <a:pPr>
                <a:defRPr/>
              </a:pPr>
              <a:t>‹#›</a:t>
            </a:fld>
            <a:endParaRPr lang="en-US" dirty="0">
              <a:solidFill>
                <a:srgbClr val="5B9BD5">
                  <a:lumMod val="50000"/>
                </a:srgbClr>
              </a:solidFill>
            </a:endParaRPr>
          </a:p>
        </p:txBody>
      </p:sp>
      <p:grpSp>
        <p:nvGrpSpPr>
          <p:cNvPr id="6" name="Group 25">
            <a:extLst>
              <a:ext uri="{FF2B5EF4-FFF2-40B4-BE49-F238E27FC236}">
                <a16:creationId xmlns:a16="http://schemas.microsoft.com/office/drawing/2014/main" id="{A267B214-0023-41B1-B0EF-6B669A53E1F8}"/>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a16="http://schemas.microsoft.com/office/drawing/2014/main" id="{F0A524EE-F7E3-47FC-8E42-7D8792AAC039}"/>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a16="http://schemas.microsoft.com/office/drawing/2014/main" id="{76F28761-4683-4AC9-8DC5-4DDC834637A5}"/>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4873E131-D3A6-4216-A473-BAAEB9C572F3}"/>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a16="http://schemas.microsoft.com/office/drawing/2014/main" id="{90FAB683-2EA6-41F6-8A79-1D1C7367638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A0DC1E27-D2F1-47FC-8101-3D5E3A610CB7}"/>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a16="http://schemas.microsoft.com/office/drawing/2014/main" id="{9216CC82-8C8A-484E-BF90-2EDEBA9E6D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365624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4241D45-A8C7-4A05-BAAA-DF9F0A97EA72}"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D4AD5A9A-7B0F-478E-B704-15341D8B6146}"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66CED72B-93B5-48B1-A68B-C21593C3F031}"/>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3AE645DD-F13B-40CC-97CB-AA798D32A8B2}"/>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447106D4-BD4F-468A-9C2B-73EE905A0F5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182A9BFF-9040-4A43-891E-92CB6D7CC7DE}"/>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797A85A2-AF97-4565-BBF5-BE8C8B17FA9B}"/>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901EC94E-FBBE-48CB-92BB-E5C87283EE2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12C84077-D1E8-44C3-8A84-E4E755A43F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279362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a:xfrm>
            <a:off x="5181600" y="995363"/>
            <a:ext cx="6026331" cy="4873625"/>
          </a:xfrm>
        </p:spPr>
        <p:txBody>
          <a:bodyPr rtlCol="0">
            <a:normAutofit/>
          </a:bodyPr>
          <a:lstStyle>
            <a:lvl1pPr marL="0" indent="0">
              <a:buNone/>
              <a:defRPr sz="32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5" name="Date Placeholder 3"/>
          <p:cNvSpPr>
            <a:spLocks noGrp="1"/>
          </p:cNvSpPr>
          <p:nvPr>
            <p:ph type="dt" sz="half" idx="14"/>
          </p:nvPr>
        </p:nvSpPr>
        <p:spPr/>
        <p:txBody>
          <a:bodyPr/>
          <a:lstStyle>
            <a:lvl1pPr>
              <a:defRPr/>
            </a:lvl1pPr>
          </a:lstStyle>
          <a:p>
            <a:pPr>
              <a:defRPr/>
            </a:pPr>
            <a:fld id="{A2D26E81-827F-476C-A8E3-741BAC65FD5F}" type="datetimeFigureOut">
              <a:rPr lang="en-US">
                <a:solidFill>
                  <a:srgbClr val="5B9BD5">
                    <a:lumMod val="50000"/>
                  </a:srgbClr>
                </a:solidFill>
              </a:rPr>
              <a:pPr>
                <a:defRPr/>
              </a:pPr>
              <a:t>3/26/2023</a:t>
            </a:fld>
            <a:endParaRPr lang="en-US" dirty="0">
              <a:solidFill>
                <a:srgbClr val="5B9BD5">
                  <a:lumMod val="50000"/>
                </a:srgbClr>
              </a:solidFill>
            </a:endParaRPr>
          </a:p>
        </p:txBody>
      </p:sp>
      <p:sp>
        <p:nvSpPr>
          <p:cNvPr id="6" name="Footer Placeholder 4"/>
          <p:cNvSpPr>
            <a:spLocks noGrp="1"/>
          </p:cNvSpPr>
          <p:nvPr>
            <p:ph type="ftr" sz="quarter" idx="15"/>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6"/>
          </p:nvPr>
        </p:nvSpPr>
        <p:spPr/>
        <p:txBody>
          <a:bodyPr/>
          <a:lstStyle>
            <a:lvl1pPr>
              <a:defRPr/>
            </a:lvl1pPr>
          </a:lstStyle>
          <a:p>
            <a:pPr>
              <a:defRPr/>
            </a:pPr>
            <a:fld id="{D0A2E8D3-17C7-438E-AB82-AF0A2AD838BE}"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EE69ACAB-3D9D-4860-A9D4-B58D053EF31D}"/>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62F23228-F3B2-44E5-9F4F-7270E4BB1324}"/>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5628F461-C60B-4292-8765-4E1A8B421489}"/>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E9FF3004-E3B7-406B-BE90-5265D0F248B5}"/>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2B9D780C-8D68-4E96-93E8-52A71586E44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D204D517-FEE2-4E73-AA04-FD06616E6E2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A3756BC5-A4E2-44BB-A4C5-353745C516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6821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2"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3267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07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040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3/26/2023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93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2.png"/><Relationship Id="rId2" Type="http://schemas.openxmlformats.org/officeDocument/2006/relationships/slideLayout" Target="../slideLayouts/slideLayout12.xml"/><Relationship Id="rId16"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2.png"/><Relationship Id="rId2" Type="http://schemas.openxmlformats.org/officeDocument/2006/relationships/slideLayout" Target="../slideLayouts/slideLayout26.xml"/><Relationship Id="rId16" Type="http://schemas.openxmlformats.org/officeDocument/2006/relationships/image" Target="../media/image1.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9.jpe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030493194"/>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62" r:id="rId3"/>
    <p:sldLayoutId id="2147483663" r:id="rId4"/>
    <p:sldLayoutId id="2147483664" r:id="rId5"/>
    <p:sldLayoutId id="2147483665" r:id="rId6"/>
    <p:sldLayoutId id="2147483668" r:id="rId7"/>
    <p:sldLayoutId id="2147483666" r:id="rId8"/>
    <p:sldLayoutId id="2147483667" r:id="rId9"/>
    <p:sldLayoutId id="2147483681" r:id="rId10"/>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373740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0"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8474615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32" r:id="rId4"/>
    <p:sldLayoutId id="2147483726" r:id="rId5"/>
    <p:sldLayoutId id="2147483727" r:id="rId6"/>
    <p:sldLayoutId id="2147483728" r:id="rId7"/>
    <p:sldLayoutId id="2147483729" r:id="rId8"/>
    <p:sldLayoutId id="2147483730" r:id="rId9"/>
    <p:sldLayoutId id="2147483731" r:id="rId10"/>
    <p:sldLayoutId id="2147483734" r:id="rId11"/>
    <p:sldLayoutId id="2147483735" r:id="rId12"/>
    <p:sldLayoutId id="2147483739" r:id="rId13"/>
    <p:sldLayoutId id="2147483740"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549A8918-CB8D-492A-B25B-56D4BD9C1669}" type="datetimeFigureOut">
              <a:rPr lang="en-US" smtClean="0"/>
              <a:pPr>
                <a:defRPr/>
              </a:pPr>
              <a:t>3/26/2023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0AFC60A8-5F5C-4AA9-9BB4-437BC69618B7}" type="slidenum">
              <a:rPr lang="en-US" smtClean="0"/>
              <a:pPr>
                <a:defRPr/>
              </a:pPr>
              <a:t>‹#›</a:t>
            </a:fld>
            <a:endParaRPr lang="en-US" dirty="0"/>
          </a:p>
        </p:txBody>
      </p:sp>
    </p:spTree>
    <p:extLst>
      <p:ext uri="{BB962C8B-B14F-4D97-AF65-F5344CB8AC3E}">
        <p14:creationId xmlns:p14="http://schemas.microsoft.com/office/powerpoint/2010/main" val="423867567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xStyles>
    <p:titleStyle>
      <a:lvl1pPr algn="l" rtl="0" eaLnBrk="0" fontAlgn="base" hangingPunct="0">
        <a:lnSpc>
          <a:spcPct val="90000"/>
        </a:lnSpc>
        <a:spcBef>
          <a:spcPct val="0"/>
        </a:spcBef>
        <a:spcAft>
          <a:spcPct val="0"/>
        </a:spcAft>
        <a:defRPr sz="4400" kern="1200">
          <a:solidFill>
            <a:schemeClr val="accent5">
              <a:lumMod val="75000"/>
            </a:schemeClr>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accent5">
              <a:lumMod val="75000"/>
            </a:schemeClr>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accent5">
              <a:lumMod val="75000"/>
            </a:schemeClr>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accent5">
              <a:lumMod val="75000"/>
            </a:schemeClr>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tp.osuosl.org/pub/fosdem/2023/UD2.218A/python_micropython_intro.mp4"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python.org/en/latest/genrst/index.html"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makezine.com/projects/perpetual-battery-free-weather-station/"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 Id="rId5" Type="http://schemas.openxmlformats.org/officeDocument/2006/relationships/hyperlink" Target="https://handsontechorg.weebly.com/3d-printing.html" TargetMode="External"/><Relationship Id="rId4" Type="http://schemas.openxmlformats.org/officeDocument/2006/relationships/hyperlink" Target="https://handsontechorg.weebly.com/small-computers.html"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blanding/micro-circuit-python-talk/tree/main/micropython_scripts/lights" TargetMode="External"/><Relationship Id="rId2" Type="http://schemas.openxmlformats.org/officeDocument/2006/relationships/hyperlink" Target="https://github.com/dblanding/micro-circuit-python-talk/tree/main/micropython_scripts/clock"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raspberrypi.com/documentation/microcontrollers/?version=E0C9125B0D9B" TargetMode="Externa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m1miwCJtxeM&amp;list=RDCMUCu7_D0o48KbfhpEohoP7YSQ&amp;index=12" TargetMode="Externa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electronics-lab.com/arduino-announces-support-for-micropython-brings-it-to-several-of-its-development-boards/"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hyperlink" Target="https://www.electronics-lab.com/raspberry-pi-dives-into-the-microcontroller-world-with-the-new-raspberry-pi-pico"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hyperlink" Target="https://store.lerner.co.il/python-for-non-programmers-live" TargetMode="Externa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46.xml.rels><?xml version="1.0" encoding="UTF-8" standalone="yes"?>
<Relationships xmlns="http://schemas.openxmlformats.org/package/2006/relationships"><Relationship Id="rId3" Type="http://schemas.openxmlformats.org/officeDocument/2006/relationships/hyperlink" Target="https://randomnerdtutorials.com/?s=flash+firmware+onto+8266" TargetMode="External"/><Relationship Id="rId2" Type="http://schemas.openxmlformats.org/officeDocument/2006/relationships/hyperlink" Target="https://ftp.osuosl.org/pub/fosdem/2023/UD2.218A/python_micropython_intro.mp4" TargetMode="External"/><Relationship Id="rId1" Type="http://schemas.openxmlformats.org/officeDocument/2006/relationships/slideLayout" Target="../slideLayouts/slideLayout3.xml"/><Relationship Id="rId6" Type="http://schemas.openxmlformats.org/officeDocument/2006/relationships/hyperlink" Target="https://linuxhint.com/micropython-vs-python-comparison/" TargetMode="External"/><Relationship Id="rId5" Type="http://schemas.openxmlformats.org/officeDocument/2006/relationships/hyperlink" Target="https://www.educative.io/answers/what-is-the-difference-between-python-and-micropython" TargetMode="External"/><Relationship Id="rId4" Type="http://schemas.openxmlformats.org/officeDocument/2006/relationships/hyperlink" Target="https://drive.google.com/file/d/1whJVSwAy5lDRt20VTkXW4LZ6KZNcHsqH/view"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4eL5tQLDE2o" TargetMode="External"/><Relationship Id="rId7" Type="http://schemas.openxmlformats.org/officeDocument/2006/relationships/hyperlink" Target="https://forums.adafruit.com/viewtopic.php?p=963132#p963132" TargetMode="External"/><Relationship Id="rId2" Type="http://schemas.openxmlformats.org/officeDocument/2006/relationships/hyperlink" Target="https://core-electronics.com.au/videos/circuitpython-vs-micropython-key-differences" TargetMode="External"/><Relationship Id="rId1" Type="http://schemas.openxmlformats.org/officeDocument/2006/relationships/slideLayout" Target="../slideLayouts/slideLayout3.xml"/><Relationship Id="rId6" Type="http://schemas.openxmlformats.org/officeDocument/2006/relationships/hyperlink" Target="https://statisticsanddata.org/data/the-most-popular-programming-languages-1965-2022-new-update/" TargetMode="External"/><Relationship Id="rId5" Type="http://schemas.openxmlformats.org/officeDocument/2006/relationships/hyperlink" Target="https://store.micropython.org/pyb-features" TargetMode="External"/><Relationship Id="rId4" Type="http://schemas.openxmlformats.org/officeDocument/2006/relationships/hyperlink" Target="https://micropython.or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atasheets.raspberrypi.com/picow/connecting-to-the-internet-with-pico-w.pdf" TargetMode="External"/><Relationship Id="rId2" Type="http://schemas.openxmlformats.org/officeDocument/2006/relationships/hyperlink" Target="https://www.raspberrypi.com/documentation/microcontrollers/?version=E0C9125B0D9B" TargetMode="External"/><Relationship Id="rId1" Type="http://schemas.openxmlformats.org/officeDocument/2006/relationships/slideLayout" Target="../slideLayouts/slideLayout3.xml"/><Relationship Id="rId6" Type="http://schemas.openxmlformats.org/officeDocument/2006/relationships/hyperlink" Target="https://www.adafruit.com/category/924" TargetMode="External"/><Relationship Id="rId5" Type="http://schemas.openxmlformats.org/officeDocument/2006/relationships/hyperlink" Target="https://www.youtube.com/watch?v=QeDnjcdGrpY" TargetMode="External"/><Relationship Id="rId4" Type="http://schemas.openxmlformats.org/officeDocument/2006/relationships/hyperlink" Target="https://docs.micropython.org/en/latest/rp2/general.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cVHCllbN3bQ" TargetMode="External"/><Relationship Id="rId7" Type="http://schemas.openxmlformats.org/officeDocument/2006/relationships/hyperlink" Target="https://github.com/getis/pi-pico-spi-lcd-ili9341-st7789" TargetMode="External"/><Relationship Id="rId2" Type="http://schemas.openxmlformats.org/officeDocument/2006/relationships/hyperlink" Target="https://www.youtube.com/watch?v=m1miwCJtxeM&amp;list=RDCMUCu7_D0o48KbfhpEohoP7YSQ&amp;index=11" TargetMode="External"/><Relationship Id="rId1" Type="http://schemas.openxmlformats.org/officeDocument/2006/relationships/slideLayout" Target="../slideLayouts/slideLayout3.xml"/><Relationship Id="rId6" Type="http://schemas.openxmlformats.org/officeDocument/2006/relationships/hyperlink" Target="https://www.youtube.com/watch?v=1q0EaTkztIs" TargetMode="External"/><Relationship Id="rId5" Type="http://schemas.openxmlformats.org/officeDocument/2006/relationships/hyperlink" Target="https://www.youtube.com/watch?v=07vG-_CcDG0" TargetMode="External"/><Relationship Id="rId4" Type="http://schemas.openxmlformats.org/officeDocument/2006/relationships/hyperlink" Target="https://www.youtube.com/watch?v=9vvobRfFOwk"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Welcome to H.O.T.</a:t>
            </a:r>
            <a:br>
              <a:rPr lang="en-US" sz="3200" dirty="0">
                <a:solidFill>
                  <a:schemeClr val="accent4"/>
                </a:solidFill>
              </a:rPr>
            </a:br>
            <a:r>
              <a:rPr lang="en-US" sz="3200" dirty="0">
                <a:solidFill>
                  <a:schemeClr val="accent4"/>
                </a:solidFill>
              </a:rPr>
              <a:t>www.handsontech.org</a:t>
            </a:r>
          </a:p>
        </p:txBody>
      </p:sp>
      <p:sp>
        <p:nvSpPr>
          <p:cNvPr id="7" name="Content Placeholder 6"/>
          <p:cNvSpPr>
            <a:spLocks noGrp="1"/>
          </p:cNvSpPr>
          <p:nvPr>
            <p:ph idx="1"/>
          </p:nvPr>
        </p:nvSpPr>
        <p:spPr/>
        <p:txBody>
          <a:bodyPr>
            <a:normAutofit fontScale="85000" lnSpcReduction="20000"/>
          </a:bodyPr>
          <a:lstStyle/>
          <a:p>
            <a:pPr marL="0" indent="0">
              <a:buNone/>
            </a:pPr>
            <a:r>
              <a:rPr lang="en-US" dirty="0"/>
              <a:t>Our Purpose:</a:t>
            </a:r>
          </a:p>
          <a:p>
            <a:endParaRPr lang="en-US" dirty="0"/>
          </a:p>
          <a:p>
            <a:r>
              <a:rPr lang="en-US" dirty="0"/>
              <a:t>Forum for interaction </a:t>
            </a:r>
          </a:p>
          <a:p>
            <a:pPr lvl="1"/>
            <a:r>
              <a:rPr lang="en-US" dirty="0"/>
              <a:t>Many hobbyists build/tinker in isolation</a:t>
            </a:r>
          </a:p>
          <a:p>
            <a:pPr lvl="1"/>
            <a:r>
              <a:rPr lang="en-US" dirty="0"/>
              <a:t>Make new friends with common tech interests</a:t>
            </a:r>
          </a:p>
          <a:p>
            <a:pPr lvl="1"/>
            <a:endParaRPr lang="en-US" dirty="0"/>
          </a:p>
          <a:p>
            <a:r>
              <a:rPr lang="en-US" dirty="0"/>
              <a:t>Learn together</a:t>
            </a:r>
          </a:p>
          <a:p>
            <a:pPr lvl="1"/>
            <a:r>
              <a:rPr lang="en-US" dirty="0"/>
              <a:t>Lots of fun new tech to explore</a:t>
            </a:r>
          </a:p>
          <a:p>
            <a:pPr lvl="1"/>
            <a:r>
              <a:rPr lang="en-US" dirty="0"/>
              <a:t>Share expertise, help each other</a:t>
            </a:r>
          </a:p>
          <a:p>
            <a:pPr lvl="1"/>
            <a:endParaRPr lang="en-US" dirty="0"/>
          </a:p>
          <a:p>
            <a:r>
              <a:rPr lang="en-US" dirty="0"/>
              <a:t>Build something</a:t>
            </a:r>
          </a:p>
          <a:p>
            <a:pPr lvl="1"/>
            <a:r>
              <a:rPr lang="en-US" dirty="0"/>
              <a:t>Hands-On learning</a:t>
            </a:r>
          </a:p>
          <a:p>
            <a:pPr lvl="1"/>
            <a:r>
              <a:rPr lang="en-US" dirty="0"/>
              <a:t>Make something fun &amp; useful</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624" y="1690688"/>
            <a:ext cx="3251176" cy="3901412"/>
          </a:xfrm>
          <a:prstGeom prst="rect">
            <a:avLst/>
          </a:prstGeom>
        </p:spPr>
      </p:pic>
    </p:spTree>
    <p:extLst>
      <p:ext uri="{BB962C8B-B14F-4D97-AF65-F5344CB8AC3E}">
        <p14:creationId xmlns:p14="http://schemas.microsoft.com/office/powerpoint/2010/main" val="261528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527785" y="1482291"/>
            <a:ext cx="11136430" cy="4697129"/>
          </a:xfrm>
        </p:spPr>
        <p:txBody>
          <a:bodyPr/>
          <a:lstStyle/>
          <a:p>
            <a:r>
              <a:rPr lang="en-US" b="0" dirty="0">
                <a:solidFill>
                  <a:srgbClr val="D4D4D4"/>
                </a:solidFill>
                <a:effectLst/>
                <a:latin typeface="Consolas" panose="020B0609020204030204" pitchFamily="49" charset="0"/>
              </a:rPr>
              <a:t> Python Supports multiple programming paradigms</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Object-oriented programming (OOP)</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Structured programming</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Functional programming</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endParaRPr lang="en-US" dirty="0"/>
          </a:p>
        </p:txBody>
      </p:sp>
    </p:spTree>
    <p:extLst>
      <p:ext uri="{BB962C8B-B14F-4D97-AF65-F5344CB8AC3E}">
        <p14:creationId xmlns:p14="http://schemas.microsoft.com/office/powerpoint/2010/main" val="129462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839788" y="269507"/>
            <a:ext cx="9497745" cy="1460634"/>
          </a:xfrm>
        </p:spPr>
        <p:txBody>
          <a:bodyPr/>
          <a:lstStyle/>
          <a:p>
            <a:pPr algn="ctr"/>
            <a:r>
              <a:rPr lang="en-US" sz="3600" b="0" dirty="0">
                <a:solidFill>
                  <a:srgbClr val="D4D4D4"/>
                </a:solidFill>
                <a:effectLst/>
                <a:latin typeface="Consolas" panose="020B0609020204030204" pitchFamily="49" charset="0"/>
              </a:rPr>
              <a:t>Structured programming</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2057401"/>
            <a:ext cx="10402519" cy="3351998"/>
          </a:xfrm>
        </p:spPr>
        <p:txBody>
          <a:bodyPr/>
          <a:lstStyle/>
          <a:p>
            <a:r>
              <a:rPr lang="en-US" sz="3600" b="0" dirty="0">
                <a:solidFill>
                  <a:srgbClr val="D4D4D4"/>
                </a:solidFill>
                <a:effectLst/>
                <a:latin typeface="Consolas" panose="020B0609020204030204" pitchFamily="49" charset="0"/>
              </a:rPr>
              <a:t>A programming paradigm aimed at improving the clarity, quality, and development time of a computer program by making extensive use of the structured control flow constructs of selection (if/then/else) and repetition (while and for), block structures, and subroutines.</a:t>
            </a:r>
          </a:p>
          <a:p>
            <a:endParaRPr lang="en-US" sz="2000" dirty="0"/>
          </a:p>
        </p:txBody>
      </p:sp>
    </p:spTree>
    <p:extLst>
      <p:ext uri="{BB962C8B-B14F-4D97-AF65-F5344CB8AC3E}">
        <p14:creationId xmlns:p14="http://schemas.microsoft.com/office/powerpoint/2010/main" val="870588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839788" y="394635"/>
            <a:ext cx="9497745" cy="1431758"/>
          </a:xfrm>
        </p:spPr>
        <p:txBody>
          <a:bodyPr/>
          <a:lstStyle/>
          <a:p>
            <a:pPr algn="ctr"/>
            <a:r>
              <a:rPr lang="en-US" sz="3600" b="0" dirty="0">
                <a:solidFill>
                  <a:srgbClr val="D4D4D4"/>
                </a:solidFill>
                <a:effectLst/>
                <a:latin typeface="Consolas" panose="020B0609020204030204" pitchFamily="49" charset="0"/>
              </a:rPr>
              <a:t>Functional programming</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1753001"/>
            <a:ext cx="10402519" cy="3351998"/>
          </a:xfrm>
        </p:spPr>
        <p:txBody>
          <a:bodyPr/>
          <a:lstStyle/>
          <a:p>
            <a:r>
              <a:rPr lang="en-US" sz="3600" b="0" dirty="0">
                <a:solidFill>
                  <a:srgbClr val="D4D4D4"/>
                </a:solidFill>
                <a:effectLst/>
                <a:latin typeface="Consolas" panose="020B0609020204030204" pitchFamily="49" charset="0"/>
              </a:rPr>
              <a:t>A programming paradigm where programs are constructed by applying and composing functions. It is a declarative programming paradigm in which function definitions are trees of expressions that map values to other values, rather than a sequence of imperative statements which update the running state of the program.</a:t>
            </a:r>
          </a:p>
          <a:p>
            <a:endParaRPr lang="en-US" sz="3200" b="0" dirty="0">
              <a:solidFill>
                <a:srgbClr val="D4D4D4"/>
              </a:solidFill>
              <a:effectLst/>
              <a:latin typeface="Consolas" panose="020B0609020204030204" pitchFamily="49" charset="0"/>
            </a:endParaRPr>
          </a:p>
          <a:p>
            <a:endParaRPr lang="en-US" sz="2000" dirty="0"/>
          </a:p>
        </p:txBody>
      </p:sp>
    </p:spTree>
    <p:extLst>
      <p:ext uri="{BB962C8B-B14F-4D97-AF65-F5344CB8AC3E}">
        <p14:creationId xmlns:p14="http://schemas.microsoft.com/office/powerpoint/2010/main" val="3321129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916790" y="635267"/>
            <a:ext cx="9497745" cy="741145"/>
          </a:xfrm>
        </p:spPr>
        <p:txBody>
          <a:bodyPr/>
          <a:lstStyle/>
          <a:p>
            <a:pPr algn="ctr"/>
            <a:r>
              <a:rPr lang="en-US" sz="3600" b="0" dirty="0">
                <a:solidFill>
                  <a:srgbClr val="D4D4D4"/>
                </a:solidFill>
                <a:effectLst/>
                <a:latin typeface="Consolas" panose="020B0609020204030204" pitchFamily="49" charset="0"/>
              </a:rPr>
              <a:t>Object-oriented programming (OOP)</a:t>
            </a:r>
            <a:endParaRPr lang="en-US" sz="3600"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2057401"/>
            <a:ext cx="10402519" cy="3351998"/>
          </a:xfrm>
        </p:spPr>
        <p:txBody>
          <a:bodyPr/>
          <a:lstStyle/>
          <a:p>
            <a:r>
              <a:rPr lang="en-US" sz="3600" b="0" dirty="0">
                <a:solidFill>
                  <a:srgbClr val="D4D4D4"/>
                </a:solidFill>
                <a:effectLst/>
                <a:latin typeface="Consolas" panose="020B0609020204030204" pitchFamily="49" charset="0"/>
              </a:rPr>
              <a:t>A programming paradigm based on the concept of "objects", which can contain data and code. The data is in the form of fields (often known as attributes or properties), and the code is in the form of procedures (often known as methods)</a:t>
            </a:r>
          </a:p>
          <a:p>
            <a:endParaRPr lang="en-US" sz="2000" dirty="0"/>
          </a:p>
        </p:txBody>
      </p:sp>
    </p:spTree>
    <p:extLst>
      <p:ext uri="{BB962C8B-B14F-4D97-AF65-F5344CB8AC3E}">
        <p14:creationId xmlns:p14="http://schemas.microsoft.com/office/powerpoint/2010/main" val="1025521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1090061" y="1925054"/>
            <a:ext cx="10011878" cy="3474720"/>
          </a:xfrm>
        </p:spPr>
        <p:txBody>
          <a:bodyPr/>
          <a:lstStyle/>
          <a:p>
            <a:br>
              <a:rPr lang="en-US" b="0" dirty="0">
                <a:solidFill>
                  <a:srgbClr val="6796E6"/>
                </a:solidFill>
                <a:effectLst/>
                <a:latin typeface="Consolas" panose="020B0609020204030204" pitchFamily="49" charset="0"/>
              </a:rPr>
            </a:br>
            <a:br>
              <a:rPr lang="en-US" b="0" dirty="0">
                <a:solidFill>
                  <a:srgbClr val="6796E6"/>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Python is a general-purpose programming language that can be extended by importing modules</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 </a:t>
            </a:r>
            <a:r>
              <a:rPr lang="en-US" b="0" dirty="0">
                <a:solidFill>
                  <a:srgbClr val="D4D4D4"/>
                </a:solidFill>
                <a:effectLst/>
                <a:latin typeface="Consolas" panose="020B0609020204030204" pitchFamily="49" charset="0"/>
              </a:rPr>
              <a:t>Python code is an </a:t>
            </a:r>
            <a:r>
              <a:rPr lang="en-US" b="1" dirty="0">
                <a:solidFill>
                  <a:srgbClr val="569CD6"/>
                </a:solidFill>
                <a:effectLst/>
                <a:latin typeface="Consolas" panose="020B0609020204030204" pitchFamily="49" charset="0"/>
              </a:rPr>
              <a:t>interpreted</a:t>
            </a:r>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language, (as opposed to a </a:t>
            </a:r>
            <a:r>
              <a:rPr lang="en-US" b="1" dirty="0">
                <a:solidFill>
                  <a:srgbClr val="569CD6"/>
                </a:solidFill>
                <a:effectLst/>
                <a:latin typeface="Consolas" panose="020B0609020204030204" pitchFamily="49" charset="0"/>
              </a:rPr>
              <a:t>compiled</a:t>
            </a:r>
            <a:r>
              <a:rPr lang="en-US" b="0" dirty="0">
                <a:solidFill>
                  <a:srgbClr val="D4D4D4"/>
                </a:solidFill>
                <a:effectLst/>
                <a:latin typeface="Consolas" panose="020B0609020204030204" pitchFamily="49" charset="0"/>
              </a:rPr>
              <a:t> language)</a:t>
            </a:r>
            <a:br>
              <a:rPr lang="en-US" b="0" dirty="0">
                <a:solidFill>
                  <a:srgbClr val="D4D4D4"/>
                </a:solidFill>
                <a:effectLst/>
                <a:latin typeface="Consolas" panose="020B0609020204030204" pitchFamily="49" charset="0"/>
              </a:rPr>
            </a:br>
            <a:endParaRPr lang="en-US" dirty="0"/>
          </a:p>
        </p:txBody>
      </p:sp>
    </p:spTree>
    <p:extLst>
      <p:ext uri="{BB962C8B-B14F-4D97-AF65-F5344CB8AC3E}">
        <p14:creationId xmlns:p14="http://schemas.microsoft.com/office/powerpoint/2010/main" val="3960570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C633-98BA-F0C2-2629-4B03D2B28795}"/>
              </a:ext>
            </a:extLst>
          </p:cNvPr>
          <p:cNvSpPr>
            <a:spLocks noGrp="1"/>
          </p:cNvSpPr>
          <p:nvPr>
            <p:ph type="title"/>
          </p:nvPr>
        </p:nvSpPr>
        <p:spPr>
          <a:xfrm>
            <a:off x="976538" y="2199967"/>
            <a:ext cx="10012680" cy="1325563"/>
          </a:xfrm>
        </p:spPr>
        <p:txBody>
          <a:bodyPr/>
          <a:lstStyle/>
          <a:p>
            <a:pPr algn="ctr"/>
            <a:r>
              <a:rPr lang="en-US" dirty="0"/>
              <a:t>What does it mean for a language to be Interpreted vs Compiled?</a:t>
            </a:r>
          </a:p>
        </p:txBody>
      </p:sp>
    </p:spTree>
    <p:extLst>
      <p:ext uri="{BB962C8B-B14F-4D97-AF65-F5344CB8AC3E}">
        <p14:creationId xmlns:p14="http://schemas.microsoft.com/office/powerpoint/2010/main" val="3859199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BFAF39-9D49-6F99-A7B5-9B441EFAD7B7}"/>
              </a:ext>
            </a:extLst>
          </p:cNvPr>
          <p:cNvSpPr>
            <a:spLocks noGrp="1"/>
          </p:cNvSpPr>
          <p:nvPr>
            <p:ph type="body" sz="half" idx="2"/>
          </p:nvPr>
        </p:nvSpPr>
        <p:spPr>
          <a:xfrm>
            <a:off x="389414" y="450784"/>
            <a:ext cx="11413172" cy="2978216"/>
          </a:xfrm>
        </p:spPr>
        <p:txBody>
          <a:bodyPr/>
          <a:lstStyle/>
          <a:p>
            <a:r>
              <a:rPr lang="en-US" sz="2400" b="0" dirty="0">
                <a:solidFill>
                  <a:srgbClr val="D4D4D4"/>
                </a:solidFill>
                <a:effectLst/>
                <a:latin typeface="Consolas" panose="020B0609020204030204" pitchFamily="49" charset="0"/>
              </a:rPr>
              <a:t>In a </a:t>
            </a:r>
            <a:r>
              <a:rPr lang="en-US" sz="2400" b="1" dirty="0">
                <a:solidFill>
                  <a:srgbClr val="569CD6"/>
                </a:solidFill>
                <a:effectLst/>
                <a:latin typeface="Consolas" panose="020B0609020204030204" pitchFamily="49" charset="0"/>
              </a:rPr>
              <a:t>compiled</a:t>
            </a:r>
            <a:r>
              <a:rPr lang="en-US" sz="2400" b="0" dirty="0">
                <a:solidFill>
                  <a:srgbClr val="D4D4D4"/>
                </a:solidFill>
                <a:effectLst/>
                <a:latin typeface="Consolas" panose="020B0609020204030204" pitchFamily="49" charset="0"/>
              </a:rPr>
              <a:t> language: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Source code must be converted (compiled) into machine code so that it can be executed by the processor.</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This machine code will run </a:t>
            </a:r>
            <a:r>
              <a:rPr lang="en-US" sz="1800" b="1" dirty="0">
                <a:solidFill>
                  <a:srgbClr val="569CD6"/>
                </a:solidFill>
                <a:effectLst/>
                <a:latin typeface="Consolas" panose="020B0609020204030204" pitchFamily="49" charset="0"/>
              </a:rPr>
              <a:t>**only**</a:t>
            </a:r>
            <a:r>
              <a:rPr lang="en-US" sz="1800" b="0" dirty="0">
                <a:solidFill>
                  <a:srgbClr val="D4D4D4"/>
                </a:solidFill>
                <a:effectLst/>
                <a:latin typeface="Consolas" panose="020B0609020204030204" pitchFamily="49" charset="0"/>
              </a:rPr>
              <a:t> on the target device for which it was compiled.</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Windows, MacOS, Linux, etc.</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Once compiled, the code can run very fast.</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Ideal for a device with limited resources because the machine code runs directly on the CPU.</a:t>
            </a:r>
          </a:p>
          <a:p>
            <a:endParaRPr lang="en-US" dirty="0"/>
          </a:p>
        </p:txBody>
      </p:sp>
      <p:sp>
        <p:nvSpPr>
          <p:cNvPr id="5" name="Text Placeholder 3">
            <a:extLst>
              <a:ext uri="{FF2B5EF4-FFF2-40B4-BE49-F238E27FC236}">
                <a16:creationId xmlns:a16="http://schemas.microsoft.com/office/drawing/2014/main" id="{6A420A5C-39FA-D4EC-F0FF-0A072424D732}"/>
              </a:ext>
            </a:extLst>
          </p:cNvPr>
          <p:cNvSpPr txBox="1">
            <a:spLocks/>
          </p:cNvSpPr>
          <p:nvPr/>
        </p:nvSpPr>
        <p:spPr bwMode="auto">
          <a:xfrm>
            <a:off x="343300" y="3538889"/>
            <a:ext cx="11336171" cy="266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b="0" dirty="0">
                <a:solidFill>
                  <a:srgbClr val="D4D4D4"/>
                </a:solidFill>
                <a:effectLst/>
                <a:latin typeface="Consolas" panose="020B0609020204030204" pitchFamily="49" charset="0"/>
              </a:rPr>
              <a:t>In an </a:t>
            </a:r>
            <a:r>
              <a:rPr lang="en-US" sz="2400" b="1" dirty="0">
                <a:solidFill>
                  <a:srgbClr val="569CD6"/>
                </a:solidFill>
                <a:effectLst/>
                <a:latin typeface="Consolas" panose="020B0609020204030204" pitchFamily="49" charset="0"/>
              </a:rPr>
              <a:t>interpreted</a:t>
            </a:r>
            <a:r>
              <a:rPr lang="en-US" sz="2400" b="0" dirty="0">
                <a:solidFill>
                  <a:srgbClr val="D4D4D4"/>
                </a:solidFill>
                <a:effectLst/>
                <a:latin typeface="Consolas" panose="020B0609020204030204" pitchFamily="49" charset="0"/>
              </a:rPr>
              <a:t> language: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Source code instructions are read and executed sequentially at run time.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significant advantage of an interpreted language is that it does not have to be compiled for each hardware target separately.</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disadvantage is that interpreted code does not run as fast as compiled code.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Python interpreter is available for pretty much every computer operating system.</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But until recently, the interpreter is too big to fit on a microcontroller.</a:t>
            </a:r>
          </a:p>
          <a:p>
            <a:endParaRPr lang="en-US" dirty="0"/>
          </a:p>
        </p:txBody>
      </p:sp>
    </p:spTree>
    <p:extLst>
      <p:ext uri="{BB962C8B-B14F-4D97-AF65-F5344CB8AC3E}">
        <p14:creationId xmlns:p14="http://schemas.microsoft.com/office/powerpoint/2010/main" val="198834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590557" y="271938"/>
            <a:ext cx="8361964" cy="1068388"/>
          </a:xfrm>
        </p:spPr>
        <p:txBody>
          <a:bodyPr/>
          <a:lstStyle/>
          <a:p>
            <a:pPr algn="ctr"/>
            <a:r>
              <a:rPr lang="en-US" sz="3600" dirty="0"/>
              <a:t>What languages can be used to program a Microcontroller?</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481263" y="1340326"/>
            <a:ext cx="11434812" cy="5334794"/>
          </a:xfrm>
        </p:spPr>
        <p:txBody>
          <a:bodyPr/>
          <a:lstStyle/>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Because of the limited resources (processor speed, ROM, RAM) available on a microcontroller, a </a:t>
            </a:r>
            <a:r>
              <a:rPr lang="en-US" sz="2400" b="1" dirty="0">
                <a:solidFill>
                  <a:srgbClr val="569CD6"/>
                </a:solidFill>
                <a:effectLst/>
                <a:latin typeface="Consolas" panose="020B0609020204030204" pitchFamily="49" charset="0"/>
              </a:rPr>
              <a:t>**compiled**</a:t>
            </a:r>
            <a:r>
              <a:rPr lang="en-US" sz="2400" b="0" dirty="0">
                <a:solidFill>
                  <a:srgbClr val="D4D4D4"/>
                </a:solidFill>
                <a:effectLst/>
                <a:latin typeface="Consolas" panose="020B0609020204030204" pitchFamily="49" charset="0"/>
              </a:rPr>
              <a:t> language (such as C) has long been the obvious choice. For Arduino, the one obvious choice is </a:t>
            </a:r>
            <a:r>
              <a:rPr lang="en-US" sz="2400" b="1" dirty="0">
                <a:solidFill>
                  <a:srgbClr val="569CD6"/>
                </a:solidFill>
                <a:effectLst/>
                <a:latin typeface="Consolas" panose="020B0609020204030204" pitchFamily="49" charset="0"/>
              </a:rPr>
              <a:t>**C for Arduino**</a:t>
            </a:r>
            <a:r>
              <a:rPr lang="en-US" sz="2400" b="0" dirty="0">
                <a:solidFill>
                  <a:srgbClr val="D4D4D4"/>
                </a:solidFill>
                <a:effectLst/>
                <a:latin typeface="Consolas" panose="020B0609020204030204" pitchFamily="49" charset="0"/>
              </a:rPr>
              <a:t>.</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 full-fledged Python3 interpreter (</a:t>
            </a:r>
            <a:r>
              <a:rPr lang="en-US" sz="2400" b="0" dirty="0" err="1">
                <a:solidFill>
                  <a:srgbClr val="D4D4D4"/>
                </a:solidFill>
                <a:effectLst/>
                <a:latin typeface="Consolas" panose="020B0609020204030204" pitchFamily="49" charset="0"/>
              </a:rPr>
              <a:t>CPython</a:t>
            </a:r>
            <a:r>
              <a:rPr lang="en-US" sz="2400" b="0" dirty="0">
                <a:solidFill>
                  <a:srgbClr val="D4D4D4"/>
                </a:solidFill>
                <a:effectLst/>
                <a:latin typeface="Consolas" panose="020B0609020204030204" pitchFamily="49" charset="0"/>
              </a:rPr>
              <a:t>) is too big to fit on a microcontroller. So the developers have created a special version of Python with stripped-down libraries that will fit on a microcontroller. This is known as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(Python for Microcontrollers).</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has been written in C to be compatible with Python version 3.4 but has been optimized to run on a microcontroller. It consists of a Python compiler to bytecode and a runtime interpreter of that bytecode. It includes a selection of core Python libraries plus some modules which give the programmer access to low-level hardware of the microcontroller.</a:t>
            </a:r>
          </a:p>
          <a:p>
            <a:endParaRPr lang="en-US" dirty="0"/>
          </a:p>
        </p:txBody>
      </p:sp>
    </p:spTree>
    <p:extLst>
      <p:ext uri="{BB962C8B-B14F-4D97-AF65-F5344CB8AC3E}">
        <p14:creationId xmlns:p14="http://schemas.microsoft.com/office/powerpoint/2010/main" val="676164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9514DE-906E-97AE-C843-4F5DC55B17C2}"/>
              </a:ext>
            </a:extLst>
          </p:cNvPr>
          <p:cNvSpPr>
            <a:spLocks noGrp="1"/>
          </p:cNvSpPr>
          <p:nvPr>
            <p:ph type="title"/>
          </p:nvPr>
        </p:nvSpPr>
        <p:spPr>
          <a:xfrm>
            <a:off x="157776" y="176508"/>
            <a:ext cx="10709146" cy="1325563"/>
          </a:xfrm>
        </p:spPr>
        <p:txBody>
          <a:bodyPr/>
          <a:lstStyle/>
          <a:p>
            <a:pPr algn="ctr"/>
            <a:r>
              <a:rPr lang="en-US" dirty="0"/>
              <a:t>The Topology of the </a:t>
            </a:r>
            <a:r>
              <a:rPr lang="en-US" dirty="0" err="1"/>
              <a:t>MicroPython</a:t>
            </a:r>
            <a:r>
              <a:rPr lang="en-US" dirty="0"/>
              <a:t> configuration</a:t>
            </a:r>
          </a:p>
        </p:txBody>
      </p:sp>
      <p:sp>
        <p:nvSpPr>
          <p:cNvPr id="6" name="Content Placeholder 5">
            <a:extLst>
              <a:ext uri="{FF2B5EF4-FFF2-40B4-BE49-F238E27FC236}">
                <a16:creationId xmlns:a16="http://schemas.microsoft.com/office/drawing/2014/main" id="{CB328D25-8585-1D00-B179-B60D3BDEA161}"/>
              </a:ext>
            </a:extLst>
          </p:cNvPr>
          <p:cNvSpPr>
            <a:spLocks noGrp="1"/>
          </p:cNvSpPr>
          <p:nvPr>
            <p:ph idx="1"/>
          </p:nvPr>
        </p:nvSpPr>
        <p:spPr>
          <a:xfrm>
            <a:off x="558265" y="1575367"/>
            <a:ext cx="11319310" cy="1325563"/>
          </a:xfrm>
        </p:spPr>
        <p:txBody>
          <a:bodyPr/>
          <a:lstStyle/>
          <a:p>
            <a:pPr marL="0" indent="0">
              <a:buNone/>
            </a:pPr>
            <a:r>
              <a:rPr lang="en-US" dirty="0"/>
              <a:t>Last month at FOSDEM'23, </a:t>
            </a:r>
            <a:r>
              <a:rPr lang="en-US" dirty="0" err="1"/>
              <a:t>Wouter</a:t>
            </a:r>
            <a:r>
              <a:rPr lang="en-US" dirty="0"/>
              <a:t> van </a:t>
            </a:r>
            <a:r>
              <a:rPr lang="en-US" dirty="0" err="1"/>
              <a:t>Ooijen</a:t>
            </a:r>
            <a:r>
              <a:rPr lang="en-US" dirty="0"/>
              <a:t> presented an excellent talk A Quick Introduction to </a:t>
            </a:r>
            <a:r>
              <a:rPr lang="en-US" dirty="0" err="1"/>
              <a:t>MicroPython</a:t>
            </a:r>
            <a:r>
              <a:rPr lang="en-US" dirty="0"/>
              <a:t> </a:t>
            </a:r>
            <a:r>
              <a:rPr lang="en-US" sz="2400" u="sng" dirty="0">
                <a:hlinkClick r:id="rId2"/>
              </a:rPr>
              <a:t>https://ftp.osuosl.org/pub/fosdem/2023/UD2.218A/python_micropython_intro.mp4</a:t>
            </a:r>
            <a:endParaRPr lang="en-US" sz="2400" dirty="0"/>
          </a:p>
        </p:txBody>
      </p:sp>
      <p:pic>
        <p:nvPicPr>
          <p:cNvPr id="8" name="Picture 7">
            <a:extLst>
              <a:ext uri="{FF2B5EF4-FFF2-40B4-BE49-F238E27FC236}">
                <a16:creationId xmlns:a16="http://schemas.microsoft.com/office/drawing/2014/main" id="{2C6DD0AF-A839-5C51-9CED-1BA4E9F77C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1912" y="3047522"/>
            <a:ext cx="6096000" cy="3414079"/>
          </a:xfrm>
          <a:prstGeom prst="rect">
            <a:avLst/>
          </a:prstGeom>
        </p:spPr>
      </p:pic>
    </p:spTree>
    <p:extLst>
      <p:ext uri="{BB962C8B-B14F-4D97-AF65-F5344CB8AC3E}">
        <p14:creationId xmlns:p14="http://schemas.microsoft.com/office/powerpoint/2010/main" val="320555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Some Terminology</a:t>
            </a:r>
          </a:p>
        </p:txBody>
      </p:sp>
      <p:pic>
        <p:nvPicPr>
          <p:cNvPr id="5" name="Content Placeholder 4">
            <a:extLst>
              <a:ext uri="{FF2B5EF4-FFF2-40B4-BE49-F238E27FC236}">
                <a16:creationId xmlns:a16="http://schemas.microsoft.com/office/drawing/2014/main" id="{702B09C3-6CB3-7CC0-C024-BED6E23AC7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703" y="1970004"/>
            <a:ext cx="7774593" cy="4351338"/>
          </a:xfrm>
        </p:spPr>
      </p:pic>
    </p:spTree>
    <p:extLst>
      <p:ext uri="{BB962C8B-B14F-4D97-AF65-F5344CB8AC3E}">
        <p14:creationId xmlns:p14="http://schemas.microsoft.com/office/powerpoint/2010/main" val="409617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Hands-On Tech club</a:t>
            </a:r>
            <a:br>
              <a:rPr lang="en-US" dirty="0"/>
            </a:br>
            <a:r>
              <a:rPr lang="en-US" dirty="0"/>
              <a:t>Two Groups</a:t>
            </a:r>
          </a:p>
        </p:txBody>
      </p:sp>
      <p:grpSp>
        <p:nvGrpSpPr>
          <p:cNvPr id="27" name="Group 26"/>
          <p:cNvGrpSpPr/>
          <p:nvPr/>
        </p:nvGrpSpPr>
        <p:grpSpPr>
          <a:xfrm>
            <a:off x="615500" y="2456960"/>
            <a:ext cx="2221248" cy="3667193"/>
            <a:chOff x="914408" y="1894970"/>
            <a:chExt cx="2247090" cy="4126452"/>
          </a:xfrm>
          <a:effectLst>
            <a:glow>
              <a:schemeClr val="accent1">
                <a:alpha val="40000"/>
              </a:schemeClr>
            </a:glow>
            <a:outerShdw blurRad="50800" dist="50800" dir="5400000" algn="ctr" rotWithShape="0">
              <a:srgbClr val="000000">
                <a:alpha val="66000"/>
              </a:srgbClr>
            </a:outerShdw>
          </a:effectLst>
        </p:grpSpPr>
        <p:grpSp>
          <p:nvGrpSpPr>
            <p:cNvPr id="4" name="Group 15"/>
            <p:cNvGrpSpPr>
              <a:grpSpLocks/>
            </p:cNvGrpSpPr>
            <p:nvPr/>
          </p:nvGrpSpPr>
          <p:grpSpPr bwMode="auto">
            <a:xfrm>
              <a:off x="1052216" y="2319232"/>
              <a:ext cx="1755775" cy="2270125"/>
              <a:chOff x="963826" y="1033255"/>
              <a:chExt cx="3896535" cy="5036984"/>
            </a:xfrm>
          </p:grpSpPr>
          <p:pic>
            <p:nvPicPr>
              <p:cNvPr id="5"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p:cNvSpPr txBox="1"/>
            <p:nvPr/>
          </p:nvSpPr>
          <p:spPr>
            <a:xfrm>
              <a:off x="1268459" y="4809271"/>
              <a:ext cx="1680519" cy="1212123"/>
            </a:xfrm>
            <a:prstGeom prst="rect">
              <a:avLst/>
            </a:prstGeom>
            <a:noFill/>
          </p:spPr>
          <p:txBody>
            <a:bodyPr wrap="square" rtlCol="0">
              <a:spAutoFit/>
            </a:bodyPr>
            <a:lstStyle/>
            <a:p>
              <a:pPr algn="ctr"/>
              <a:r>
                <a:rPr lang="en-US" sz="3200" dirty="0">
                  <a:solidFill>
                    <a:schemeClr val="bg1"/>
                  </a:solidFill>
                </a:rPr>
                <a:t>3D Printing</a:t>
              </a:r>
            </a:p>
          </p:txBody>
        </p:sp>
        <p:sp>
          <p:nvSpPr>
            <p:cNvPr id="3" name="Rectangle 2"/>
            <p:cNvSpPr/>
            <p:nvPr/>
          </p:nvSpPr>
          <p:spPr>
            <a:xfrm>
              <a:off x="914408"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9435463" y="2529147"/>
            <a:ext cx="2141037" cy="3595006"/>
            <a:chOff x="6318397" y="1894970"/>
            <a:chExt cx="2247090" cy="4126452"/>
          </a:xfrm>
          <a:effectLst>
            <a:outerShdw blurRad="50800" dist="50800" dir="5400000" algn="ctr" rotWithShape="0">
              <a:srgbClr val="000000">
                <a:alpha val="64000"/>
              </a:srgbClr>
            </a:outerShdw>
          </a:effectLst>
        </p:grpSpPr>
        <p:grpSp>
          <p:nvGrpSpPr>
            <p:cNvPr id="16" name="Group 54"/>
            <p:cNvGrpSpPr>
              <a:grpSpLocks/>
            </p:cNvGrpSpPr>
            <p:nvPr/>
          </p:nvGrpSpPr>
          <p:grpSpPr bwMode="auto">
            <a:xfrm>
              <a:off x="6479235" y="2256525"/>
              <a:ext cx="1854200" cy="2395538"/>
              <a:chOff x="963826" y="1033255"/>
              <a:chExt cx="3896535" cy="5036984"/>
            </a:xfrm>
          </p:grpSpPr>
          <p:pic>
            <p:nvPicPr>
              <p:cNvPr id="17" name="Picture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17"/>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 name="Picture 5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3444" y="3153323"/>
                <a:ext cx="1624587" cy="162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Box 21"/>
            <p:cNvSpPr txBox="1"/>
            <p:nvPr/>
          </p:nvSpPr>
          <p:spPr>
            <a:xfrm>
              <a:off x="6437020" y="4809271"/>
              <a:ext cx="2120630" cy="1077218"/>
            </a:xfrm>
            <a:prstGeom prst="rect">
              <a:avLst/>
            </a:prstGeom>
            <a:noFill/>
          </p:spPr>
          <p:txBody>
            <a:bodyPr wrap="square" rtlCol="0">
              <a:spAutoFit/>
            </a:bodyPr>
            <a:lstStyle/>
            <a:p>
              <a:pPr algn="ctr"/>
              <a:r>
                <a:rPr lang="en-US" sz="3200" dirty="0">
                  <a:solidFill>
                    <a:schemeClr val="bg1"/>
                  </a:solidFill>
                </a:rPr>
                <a:t>Small Computers</a:t>
              </a:r>
            </a:p>
          </p:txBody>
        </p:sp>
        <p:sp>
          <p:nvSpPr>
            <p:cNvPr id="25" name="Rectangle 24"/>
            <p:cNvSpPr/>
            <p:nvPr/>
          </p:nvSpPr>
          <p:spPr>
            <a:xfrm>
              <a:off x="6318397"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Isosceles Triangle 10">
            <a:extLst>
              <a:ext uri="{FF2B5EF4-FFF2-40B4-BE49-F238E27FC236}">
                <a16:creationId xmlns:a16="http://schemas.microsoft.com/office/drawing/2014/main" id="{8045810F-A3DF-4816-BD72-F04B89D83B9E}"/>
              </a:ext>
            </a:extLst>
          </p:cNvPr>
          <p:cNvSpPr/>
          <p:nvPr/>
        </p:nvSpPr>
        <p:spPr>
          <a:xfrm rot="16200000">
            <a:off x="2748254" y="4017920"/>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sp>
        <p:nvSpPr>
          <p:cNvPr id="23" name="Isosceles Triangle 22">
            <a:extLst>
              <a:ext uri="{FF2B5EF4-FFF2-40B4-BE49-F238E27FC236}">
                <a16:creationId xmlns:a16="http://schemas.microsoft.com/office/drawing/2014/main" id="{98C8343C-5292-4601-92B0-559775DBB4D1}"/>
              </a:ext>
            </a:extLst>
          </p:cNvPr>
          <p:cNvSpPr/>
          <p:nvPr/>
        </p:nvSpPr>
        <p:spPr>
          <a:xfrm rot="5400000">
            <a:off x="7458485" y="3981827"/>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pic>
        <p:nvPicPr>
          <p:cNvPr id="8" name="Picture 7">
            <a:extLst>
              <a:ext uri="{FF2B5EF4-FFF2-40B4-BE49-F238E27FC236}">
                <a16:creationId xmlns:a16="http://schemas.microsoft.com/office/drawing/2014/main" id="{0DF0BB04-3770-43F7-93BE-36BDEFB6DEEE}"/>
              </a:ext>
            </a:extLst>
          </p:cNvPr>
          <p:cNvPicPr>
            <a:picLocks noChangeAspect="1"/>
          </p:cNvPicPr>
          <p:nvPr/>
        </p:nvPicPr>
        <p:blipFill>
          <a:blip r:embed="rId6"/>
          <a:stretch>
            <a:fillRect/>
          </a:stretch>
        </p:blipFill>
        <p:spPr>
          <a:xfrm>
            <a:off x="4506434" y="1960905"/>
            <a:ext cx="3375625" cy="4045693"/>
          </a:xfrm>
          <a:prstGeom prst="rect">
            <a:avLst/>
          </a:prstGeom>
          <a:effectLst>
            <a:outerShdw blurRad="203200" dist="50800" dir="5400000" sx="25000" sy="25000" algn="ctr" rotWithShape="0">
              <a:srgbClr val="000000">
                <a:alpha val="83000"/>
              </a:srgbClr>
            </a:outerShdw>
          </a:effectLst>
        </p:spPr>
      </p:pic>
    </p:spTree>
    <p:extLst>
      <p:ext uri="{BB962C8B-B14F-4D97-AF65-F5344CB8AC3E}">
        <p14:creationId xmlns:p14="http://schemas.microsoft.com/office/powerpoint/2010/main" val="2205254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A modern Microcontroller is almost like a ‘bare-bones’ computer</a:t>
            </a:r>
          </a:p>
        </p:txBody>
      </p:sp>
      <p:pic>
        <p:nvPicPr>
          <p:cNvPr id="6" name="Content Placeholder 5">
            <a:extLst>
              <a:ext uri="{FF2B5EF4-FFF2-40B4-BE49-F238E27FC236}">
                <a16:creationId xmlns:a16="http://schemas.microsoft.com/office/drawing/2014/main" id="{4FD6F03A-0F27-A6EE-D10E-C6BF93B023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140" y="1825625"/>
            <a:ext cx="7767719" cy="4351338"/>
          </a:xfrm>
        </p:spPr>
      </p:pic>
    </p:spTree>
    <p:extLst>
      <p:ext uri="{BB962C8B-B14F-4D97-AF65-F5344CB8AC3E}">
        <p14:creationId xmlns:p14="http://schemas.microsoft.com/office/powerpoint/2010/main" val="302699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Compiler topology</a:t>
            </a:r>
          </a:p>
        </p:txBody>
      </p:sp>
      <p:pic>
        <p:nvPicPr>
          <p:cNvPr id="5" name="Content Placeholder 4">
            <a:extLst>
              <a:ext uri="{FF2B5EF4-FFF2-40B4-BE49-F238E27FC236}">
                <a16:creationId xmlns:a16="http://schemas.microsoft.com/office/drawing/2014/main" id="{47F35AC4-93C6-F084-F2C6-D65F4BE643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163" y="1825625"/>
            <a:ext cx="7775673" cy="4351338"/>
          </a:xfrm>
        </p:spPr>
      </p:pic>
    </p:spTree>
    <p:extLst>
      <p:ext uri="{BB962C8B-B14F-4D97-AF65-F5344CB8AC3E}">
        <p14:creationId xmlns:p14="http://schemas.microsoft.com/office/powerpoint/2010/main" val="7671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Interpreter topology</a:t>
            </a:r>
          </a:p>
        </p:txBody>
      </p:sp>
      <p:pic>
        <p:nvPicPr>
          <p:cNvPr id="5" name="Content Placeholder 4">
            <a:extLst>
              <a:ext uri="{FF2B5EF4-FFF2-40B4-BE49-F238E27FC236}">
                <a16:creationId xmlns:a16="http://schemas.microsoft.com/office/drawing/2014/main" id="{265517AE-E48B-9491-BAF3-9A8FD0C837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214" y="1825625"/>
            <a:ext cx="7761572" cy="4351338"/>
          </a:xfrm>
        </p:spPr>
      </p:pic>
    </p:spTree>
    <p:extLst>
      <p:ext uri="{BB962C8B-B14F-4D97-AF65-F5344CB8AC3E}">
        <p14:creationId xmlns:p14="http://schemas.microsoft.com/office/powerpoint/2010/main" val="86004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481264" y="332219"/>
            <a:ext cx="10153038" cy="1325563"/>
          </a:xfrm>
        </p:spPr>
        <p:txBody>
          <a:bodyPr/>
          <a:lstStyle/>
          <a:p>
            <a:pPr algn="ctr"/>
            <a:r>
              <a:rPr lang="en-US" dirty="0"/>
              <a:t>Python code is first pre-compiled to byte-code, which is then fed to the CPU</a:t>
            </a:r>
          </a:p>
        </p:txBody>
      </p:sp>
      <p:pic>
        <p:nvPicPr>
          <p:cNvPr id="5" name="Content Placeholder 4">
            <a:extLst>
              <a:ext uri="{FF2B5EF4-FFF2-40B4-BE49-F238E27FC236}">
                <a16:creationId xmlns:a16="http://schemas.microsoft.com/office/drawing/2014/main" id="{920B2996-04C0-97F0-071E-607A19405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703" y="1825625"/>
            <a:ext cx="7774593" cy="4351338"/>
          </a:xfrm>
        </p:spPr>
      </p:pic>
    </p:spTree>
    <p:extLst>
      <p:ext uri="{BB962C8B-B14F-4D97-AF65-F5344CB8AC3E}">
        <p14:creationId xmlns:p14="http://schemas.microsoft.com/office/powerpoint/2010/main" val="247344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This is how you work with Python on your laptop computer</a:t>
            </a:r>
          </a:p>
        </p:txBody>
      </p:sp>
      <p:pic>
        <p:nvPicPr>
          <p:cNvPr id="5" name="Content Placeholder 4">
            <a:extLst>
              <a:ext uri="{FF2B5EF4-FFF2-40B4-BE49-F238E27FC236}">
                <a16:creationId xmlns:a16="http://schemas.microsoft.com/office/drawing/2014/main" id="{E724F911-E32C-5952-0DAC-855593CDE4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761" y="1825625"/>
            <a:ext cx="7760477" cy="4351338"/>
          </a:xfrm>
        </p:spPr>
      </p:pic>
    </p:spTree>
    <p:extLst>
      <p:ext uri="{BB962C8B-B14F-4D97-AF65-F5344CB8AC3E}">
        <p14:creationId xmlns:p14="http://schemas.microsoft.com/office/powerpoint/2010/main" val="2399878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This is how you work with </a:t>
            </a:r>
            <a:r>
              <a:rPr lang="en-US" dirty="0" err="1"/>
              <a:t>MicroPython</a:t>
            </a:r>
            <a:r>
              <a:rPr lang="en-US" dirty="0"/>
              <a:t> on a </a:t>
            </a:r>
            <a:r>
              <a:rPr lang="en-US" dirty="0" err="1"/>
              <a:t>RasPi</a:t>
            </a:r>
            <a:r>
              <a:rPr lang="en-US" dirty="0"/>
              <a:t> Pico microcontroller board</a:t>
            </a:r>
          </a:p>
        </p:txBody>
      </p:sp>
      <p:pic>
        <p:nvPicPr>
          <p:cNvPr id="5" name="Content Placeholder 4">
            <a:extLst>
              <a:ext uri="{FF2B5EF4-FFF2-40B4-BE49-F238E27FC236}">
                <a16:creationId xmlns:a16="http://schemas.microsoft.com/office/drawing/2014/main" id="{6069477A-3A1A-CFDF-31F6-956AB7B3F8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7744" y="1825625"/>
            <a:ext cx="7756512" cy="4351338"/>
          </a:xfrm>
        </p:spPr>
      </p:pic>
    </p:spTree>
    <p:extLst>
      <p:ext uri="{BB962C8B-B14F-4D97-AF65-F5344CB8AC3E}">
        <p14:creationId xmlns:p14="http://schemas.microsoft.com/office/powerpoint/2010/main" val="2341159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The interactive REPL</a:t>
            </a:r>
          </a:p>
        </p:txBody>
      </p:sp>
      <p:pic>
        <p:nvPicPr>
          <p:cNvPr id="5" name="Content Placeholder 4">
            <a:extLst>
              <a:ext uri="{FF2B5EF4-FFF2-40B4-BE49-F238E27FC236}">
                <a16:creationId xmlns:a16="http://schemas.microsoft.com/office/drawing/2014/main" id="{74E42347-EDD3-B8AF-8DA1-040AE8D60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140" y="1825625"/>
            <a:ext cx="7767719" cy="4351338"/>
          </a:xfrm>
        </p:spPr>
      </p:pic>
    </p:spTree>
    <p:extLst>
      <p:ext uri="{BB962C8B-B14F-4D97-AF65-F5344CB8AC3E}">
        <p14:creationId xmlns:p14="http://schemas.microsoft.com/office/powerpoint/2010/main" val="3625615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020279" y="298383"/>
            <a:ext cx="9731140" cy="666558"/>
          </a:xfrm>
        </p:spPr>
        <p:txBody>
          <a:bodyPr/>
          <a:lstStyle/>
          <a:p>
            <a:pPr algn="ctr"/>
            <a:r>
              <a:rPr lang="en-US" sz="3600" dirty="0"/>
              <a:t>How does </a:t>
            </a:r>
            <a:r>
              <a:rPr lang="en-US" sz="3600" dirty="0" err="1"/>
              <a:t>MicroPython</a:t>
            </a:r>
            <a:r>
              <a:rPr lang="en-US" sz="3600" dirty="0"/>
              <a:t> compare with Python?</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378594" y="1090069"/>
            <a:ext cx="11434812" cy="5334794"/>
          </a:xfrm>
        </p:spPr>
        <p:txBody>
          <a:bodyPr/>
          <a:lstStyle/>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has same syntax and coding style as full Python</a:t>
            </a:r>
          </a:p>
          <a:p>
            <a:pPr marL="800100" lvl="1" indent="-342900">
              <a:buFont typeface="Arial" panose="020B0604020202020204" pitchFamily="34" charset="0"/>
              <a:buChar char="•"/>
            </a:pPr>
            <a:r>
              <a:rPr lang="en-US" sz="2200" b="0" dirty="0" err="1">
                <a:solidFill>
                  <a:srgbClr val="CE9178"/>
                </a:solidFill>
                <a:effectLst/>
                <a:latin typeface="Consolas" panose="020B0609020204030204" pitchFamily="49" charset="0"/>
              </a:rPr>
              <a:t>MicroPython</a:t>
            </a:r>
            <a:r>
              <a:rPr lang="en-US" sz="2200" b="0" dirty="0">
                <a:solidFill>
                  <a:srgbClr val="CE9178"/>
                </a:solidFill>
                <a:effectLst/>
                <a:latin typeface="Consolas" panose="020B0609020204030204" pitchFamily="49" charset="0"/>
              </a:rPr>
              <a:t> implements Python 3.4 and some select features of Python 3.5 and above </a:t>
            </a:r>
            <a:r>
              <a:rPr lang="en-US" sz="2200" b="0" dirty="0">
                <a:solidFill>
                  <a:srgbClr val="D4D4D4"/>
                </a:solidFill>
                <a:effectLst/>
                <a:latin typeface="Consolas" panose="020B0609020204030204" pitchFamily="49" charset="0"/>
              </a:rPr>
              <a:t>(</a:t>
            </a:r>
            <a:r>
              <a:rPr lang="en-US" sz="2200" b="0" u="sng" dirty="0">
                <a:solidFill>
                  <a:srgbClr val="D4D4D4"/>
                </a:solidFill>
                <a:effectLst/>
                <a:latin typeface="Consolas" panose="020B0609020204030204" pitchFamily="49" charset="0"/>
                <a:hlinkClick r:id="rId2"/>
              </a:rPr>
              <a:t>https://docs.micropython.org/en/latest/genrst/index.html</a:t>
            </a:r>
            <a:r>
              <a:rPr lang="en-US" sz="2200" b="0" dirty="0">
                <a:solidFill>
                  <a:srgbClr val="D4D4D4"/>
                </a:solidFill>
                <a:effectLst/>
                <a:latin typeface="Consolas" panose="020B0609020204030204" pitchFamily="49" charset="0"/>
              </a:rPr>
              <a:t>)</a:t>
            </a:r>
          </a:p>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CPython</a:t>
            </a:r>
            <a:r>
              <a:rPr lang="en-US" sz="2400" b="0" dirty="0">
                <a:solidFill>
                  <a:srgbClr val="D4D4D4"/>
                </a:solidFill>
                <a:effectLst/>
                <a:latin typeface="Consolas" panose="020B0609020204030204" pitchFamily="49" charset="0"/>
              </a:rPr>
              <a:t> is designed to run on larger and more powerful processors such as a desktop or a laptop computer.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is designed to run on smaller, cheaper, and low power microcontrollers such as </a:t>
            </a:r>
            <a:r>
              <a:rPr lang="en-US" sz="2400" b="0" dirty="0" err="1">
                <a:solidFill>
                  <a:srgbClr val="D4D4D4"/>
                </a:solidFill>
                <a:effectLst/>
                <a:latin typeface="Consolas" panose="020B0609020204030204" pitchFamily="49" charset="0"/>
              </a:rPr>
              <a:t>PyBoards</a:t>
            </a:r>
            <a:r>
              <a:rPr lang="en-US" sz="2400" b="0" dirty="0">
                <a:solidFill>
                  <a:srgbClr val="D4D4D4"/>
                </a:solidFill>
                <a:effectLst/>
                <a:latin typeface="Consolas" panose="020B0609020204030204" pitchFamily="49" charset="0"/>
              </a:rPr>
              <a:t>, Raspberry Pi Boards, and Arduino Boards.</a:t>
            </a:r>
          </a:p>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is a </a:t>
            </a:r>
            <a:r>
              <a:rPr lang="en-US" sz="2400" b="0" i="1" dirty="0">
                <a:solidFill>
                  <a:srgbClr val="D4D4D4"/>
                </a:solidFill>
                <a:effectLst/>
                <a:latin typeface="Consolas" panose="020B0609020204030204" pitchFamily="49" charset="0"/>
              </a:rPr>
              <a:t>*stripped-down*</a:t>
            </a:r>
            <a:r>
              <a:rPr lang="en-US" sz="2400" b="0" dirty="0">
                <a:solidFill>
                  <a:srgbClr val="D4D4D4"/>
                </a:solidFill>
                <a:effectLst/>
                <a:latin typeface="Consolas" panose="020B0609020204030204" pitchFamily="49" charset="0"/>
              </a:rPr>
              <a:t> version of full Python</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Whereas Python has hundreds of thousands of libraries, these are not available for use by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Instead, the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developers have created a set of special </a:t>
            </a:r>
            <a:r>
              <a:rPr lang="en-US" sz="2400" b="0" i="1" dirty="0">
                <a:solidFill>
                  <a:srgbClr val="D4D4D4"/>
                </a:solidFill>
                <a:effectLst/>
                <a:latin typeface="Consolas" panose="020B0609020204030204" pitchFamily="49" charset="0"/>
              </a:rPr>
              <a:t>*light-weight*</a:t>
            </a:r>
            <a:r>
              <a:rPr lang="en-US" sz="2400" b="0" dirty="0">
                <a:solidFill>
                  <a:srgbClr val="D4D4D4"/>
                </a:solidFill>
                <a:effectLst/>
                <a:latin typeface="Consolas" panose="020B0609020204030204" pitchFamily="49" charset="0"/>
              </a:rPr>
              <a:t> libraries (many having a </a:t>
            </a:r>
            <a:r>
              <a:rPr lang="en-US" sz="2400" b="0" dirty="0">
                <a:solidFill>
                  <a:srgbClr val="CE9178"/>
                </a:solidFill>
                <a:effectLst/>
                <a:latin typeface="Consolas" panose="020B0609020204030204" pitchFamily="49" charset="0"/>
              </a:rPr>
              <a:t>`*.</a:t>
            </a:r>
            <a:r>
              <a:rPr lang="en-US" sz="2400" b="0" dirty="0" err="1">
                <a:solidFill>
                  <a:srgbClr val="CE9178"/>
                </a:solidFill>
                <a:effectLst/>
                <a:latin typeface="Consolas" panose="020B0609020204030204" pitchFamily="49" charset="0"/>
              </a:rPr>
              <a:t>upy</a:t>
            </a:r>
            <a:r>
              <a:rPr lang="en-US" sz="2400" b="0" dirty="0">
                <a:solidFill>
                  <a:srgbClr val="CE9178"/>
                </a:solidFill>
                <a:effectLst/>
                <a:latin typeface="Consolas" panose="020B0609020204030204" pitchFamily="49" charset="0"/>
              </a:rPr>
              <a:t>`</a:t>
            </a:r>
            <a:r>
              <a:rPr lang="en-US" sz="2400" b="0" dirty="0">
                <a:solidFill>
                  <a:srgbClr val="D4D4D4"/>
                </a:solidFill>
                <a:effectLst/>
                <a:latin typeface="Consolas" panose="020B0609020204030204" pitchFamily="49" charset="0"/>
              </a:rPr>
              <a:t> file extension) for use on devices with limited resources.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01528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020279" y="298383"/>
            <a:ext cx="9731140" cy="666558"/>
          </a:xfrm>
        </p:spPr>
        <p:txBody>
          <a:bodyPr/>
          <a:lstStyle/>
          <a:p>
            <a:pPr algn="ctr"/>
            <a:r>
              <a:rPr lang="en-US" sz="3600" dirty="0"/>
              <a:t>What is </a:t>
            </a:r>
            <a:r>
              <a:rPr lang="en-US" sz="3600" dirty="0" err="1"/>
              <a:t>CircuitPython</a:t>
            </a:r>
            <a:r>
              <a:rPr lang="en-US" sz="3600" dirty="0"/>
              <a:t>?</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445971" y="1436579"/>
            <a:ext cx="11434812" cy="4930533"/>
          </a:xfrm>
        </p:spPr>
        <p:txBody>
          <a:bodyPr/>
          <a:lstStyle/>
          <a:p>
            <a:pPr marL="285750" indent="-285750">
              <a:buFont typeface="Arial" panose="020B0604020202020204" pitchFamily="34" charset="0"/>
              <a:buChar char="•"/>
            </a:pPr>
            <a:r>
              <a:rPr lang="en-US" sz="2000" b="0" dirty="0" err="1">
                <a:solidFill>
                  <a:srgbClr val="D4D4D4"/>
                </a:solidFill>
                <a:effectLst/>
                <a:latin typeface="Consolas" panose="020B0609020204030204" pitchFamily="49" charset="0"/>
              </a:rPr>
              <a:t>CircuitPython</a:t>
            </a:r>
            <a:r>
              <a:rPr lang="en-US" sz="2000" b="0" dirty="0">
                <a:solidFill>
                  <a:srgbClr val="D4D4D4"/>
                </a:solidFill>
                <a:effectLst/>
                <a:latin typeface="Consolas" panose="020B0609020204030204" pitchFamily="49" charset="0"/>
              </a:rPr>
              <a:t> is a derivative of </a:t>
            </a:r>
            <a:r>
              <a:rPr lang="en-US" sz="2000" b="0" dirty="0" err="1">
                <a:solidFill>
                  <a:srgbClr val="D4D4D4"/>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developed by Adafruit</a:t>
            </a: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Intended to emphasize and facilitate the learning process. Their goal:</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Beginner Friendly</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Quick and Easy</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Provide online support for questions related to their boards.</a:t>
            </a: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Similar to </a:t>
            </a:r>
            <a:r>
              <a:rPr lang="en-US" sz="2000" b="0" dirty="0" err="1">
                <a:solidFill>
                  <a:srgbClr val="D4D4D4"/>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the developers have created a set of special </a:t>
            </a:r>
            <a:r>
              <a:rPr lang="en-US" sz="2000" b="0" i="1" dirty="0">
                <a:solidFill>
                  <a:srgbClr val="D4D4D4"/>
                </a:solidFill>
                <a:effectLst/>
                <a:latin typeface="Consolas" panose="020B0609020204030204" pitchFamily="49" charset="0"/>
              </a:rPr>
              <a:t>*light-weight*</a:t>
            </a:r>
            <a:r>
              <a:rPr lang="en-US" sz="2000" b="0" dirty="0">
                <a:solidFill>
                  <a:srgbClr val="D4D4D4"/>
                </a:solidFill>
                <a:effectLst/>
                <a:latin typeface="Consolas" panose="020B0609020204030204" pitchFamily="49" charset="0"/>
              </a:rPr>
              <a:t> libraries (with a </a:t>
            </a:r>
            <a:r>
              <a:rPr lang="en-US" sz="2000" b="0" dirty="0">
                <a:solidFill>
                  <a:srgbClr val="CE9178"/>
                </a:solidFill>
                <a:effectLst/>
                <a:latin typeface="Consolas" panose="020B0609020204030204" pitchFamily="49" charset="0"/>
              </a:rPr>
              <a:t>`*.</a:t>
            </a:r>
            <a:r>
              <a:rPr lang="en-US" sz="2000" b="0" dirty="0" err="1">
                <a:solidFill>
                  <a:srgbClr val="CE9178"/>
                </a:solidFill>
                <a:effectLst/>
                <a:latin typeface="Consolas" panose="020B0609020204030204" pitchFamily="49" charset="0"/>
              </a:rPr>
              <a:t>mpy</a:t>
            </a:r>
            <a:r>
              <a:rPr lang="en-US" sz="2000" b="0" dirty="0">
                <a:solidFill>
                  <a:srgbClr val="CE9178"/>
                </a:solidFill>
                <a:effectLst/>
                <a:latin typeface="Consolas" panose="020B0609020204030204" pitchFamily="49" charset="0"/>
              </a:rPr>
              <a:t>`</a:t>
            </a:r>
            <a:r>
              <a:rPr lang="en-US" sz="2000" b="0" dirty="0">
                <a:solidFill>
                  <a:srgbClr val="D4D4D4"/>
                </a:solidFill>
                <a:effectLst/>
                <a:latin typeface="Consolas" panose="020B0609020204030204" pitchFamily="49" charset="0"/>
              </a:rPr>
              <a:t> file extension) that work with </a:t>
            </a:r>
            <a:r>
              <a:rPr lang="en-US" sz="2000" b="0" dirty="0" err="1">
                <a:solidFill>
                  <a:srgbClr val="D4D4D4"/>
                </a:solidFill>
                <a:effectLst/>
                <a:latin typeface="Consolas" panose="020B0609020204030204" pitchFamily="49" charset="0"/>
              </a:rPr>
              <a:t>CircuitPython</a:t>
            </a:r>
            <a:endParaRPr lang="en-US" sz="2000" b="0" dirty="0">
              <a:solidFill>
                <a:srgbClr val="D4D4D4"/>
              </a:solidFill>
              <a:effectLst/>
              <a:latin typeface="Consolas" panose="020B0609020204030204" pitchFamily="49" charset="0"/>
            </a:endParaRP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The Adafruit website provides detailed 'How-To' instructions that accompany each of their boards.</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Detailed instructions for loading the latest version of </a:t>
            </a:r>
            <a:r>
              <a:rPr lang="en-US" sz="2000" b="0" dirty="0" err="1">
                <a:solidFill>
                  <a:srgbClr val="D4D4D4"/>
                </a:solidFill>
                <a:effectLst/>
                <a:latin typeface="Consolas" panose="020B0609020204030204" pitchFamily="49" charset="0"/>
              </a:rPr>
              <a:t>CircuitPython</a:t>
            </a:r>
            <a:endParaRPr lang="en-US" sz="2000" dirty="0">
              <a:solidFill>
                <a:srgbClr val="D4D4D4"/>
              </a:solidFill>
              <a:latin typeface="Consolas" panose="020B0609020204030204" pitchFamily="49" charset="0"/>
            </a:endParaRP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The available libraries for each board are different, depending on the capabilities of the particular board.</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Detailed example projects are presented, along with </a:t>
            </a:r>
            <a:r>
              <a:rPr lang="en-US" sz="2000" b="0" i="1" dirty="0">
                <a:solidFill>
                  <a:srgbClr val="D4D4D4"/>
                </a:solidFill>
                <a:effectLst/>
                <a:latin typeface="Consolas" panose="020B0609020204030204" pitchFamily="49" charset="0"/>
              </a:rPr>
              <a:t>*Project bundles*</a:t>
            </a:r>
            <a:r>
              <a:rPr lang="en-US" sz="2000" b="0" dirty="0">
                <a:solidFill>
                  <a:srgbClr val="D4D4D4"/>
                </a:solidFill>
                <a:effectLst/>
                <a:latin typeface="Consolas" panose="020B0609020204030204" pitchFamily="49" charset="0"/>
              </a:rPr>
              <a:t> for download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3158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B178-D387-59CA-33D8-F26F91651B82}"/>
              </a:ext>
            </a:extLst>
          </p:cNvPr>
          <p:cNvSpPr>
            <a:spLocks noGrp="1"/>
          </p:cNvSpPr>
          <p:nvPr>
            <p:ph type="title"/>
          </p:nvPr>
        </p:nvSpPr>
        <p:spPr>
          <a:xfrm>
            <a:off x="850233" y="180858"/>
            <a:ext cx="10082349" cy="976195"/>
          </a:xfrm>
        </p:spPr>
        <p:txBody>
          <a:bodyPr/>
          <a:lstStyle/>
          <a:p>
            <a:pPr algn="ctr"/>
            <a:r>
              <a:rPr lang="en-US" dirty="0"/>
              <a:t>My personal segue into </a:t>
            </a:r>
            <a:r>
              <a:rPr lang="en-US" dirty="0" err="1"/>
              <a:t>MicroPython</a:t>
            </a:r>
            <a:endParaRPr lang="en-US" dirty="0"/>
          </a:p>
        </p:txBody>
      </p:sp>
      <p:sp>
        <p:nvSpPr>
          <p:cNvPr id="3" name="Content Placeholder 2">
            <a:extLst>
              <a:ext uri="{FF2B5EF4-FFF2-40B4-BE49-F238E27FC236}">
                <a16:creationId xmlns:a16="http://schemas.microsoft.com/office/drawing/2014/main" id="{6F781CEC-1869-5D6B-FC0E-1BC2CA56EA30}"/>
              </a:ext>
            </a:extLst>
          </p:cNvPr>
          <p:cNvSpPr>
            <a:spLocks noGrp="1"/>
          </p:cNvSpPr>
          <p:nvPr>
            <p:ph sz="half" idx="1"/>
          </p:nvPr>
        </p:nvSpPr>
        <p:spPr>
          <a:xfrm>
            <a:off x="683392" y="1157053"/>
            <a:ext cx="10658375" cy="4255136"/>
          </a:xfrm>
        </p:spPr>
        <p:txBody>
          <a:bodyPr/>
          <a:lstStyle/>
          <a:p>
            <a:pPr marL="0" indent="0">
              <a:buNone/>
            </a:pPr>
            <a:r>
              <a:rPr lang="en-US" sz="2400" b="0" dirty="0">
                <a:solidFill>
                  <a:srgbClr val="D4D4D4"/>
                </a:solidFill>
                <a:effectLst/>
                <a:latin typeface="Consolas" panose="020B0609020204030204" pitchFamily="49" charset="0"/>
              </a:rPr>
              <a:t>Gerald Swan sent an email about this </a:t>
            </a:r>
            <a:r>
              <a:rPr lang="en-US" sz="2400" b="0" dirty="0">
                <a:solidFill>
                  <a:srgbClr val="CE9178"/>
                </a:solidFill>
                <a:effectLst/>
                <a:latin typeface="Consolas" panose="020B0609020204030204" pitchFamily="49" charset="0"/>
              </a:rPr>
              <a:t>Perpetual Battery-Free Weather Station project</a:t>
            </a:r>
            <a:r>
              <a:rPr lang="en-US" sz="2400" b="0" dirty="0">
                <a:solidFill>
                  <a:srgbClr val="D4D4D4"/>
                </a:solidFill>
                <a:effectLst/>
                <a:latin typeface="Consolas" panose="020B0609020204030204" pitchFamily="49" charset="0"/>
              </a:rPr>
              <a:t> that piqued my curiosity:</a:t>
            </a:r>
          </a:p>
          <a:p>
            <a:r>
              <a:rPr lang="en-US" sz="2400" b="0" dirty="0" err="1">
                <a:solidFill>
                  <a:srgbClr val="D4D4D4"/>
                </a:solidFill>
                <a:effectLst/>
                <a:latin typeface="Consolas" panose="020B0609020204030204" pitchFamily="49" charset="0"/>
              </a:rPr>
              <a:t>CircuitPython</a:t>
            </a:r>
            <a:r>
              <a:rPr lang="en-US" sz="2400" b="0" dirty="0">
                <a:solidFill>
                  <a:srgbClr val="D4D4D4"/>
                </a:solidFill>
                <a:effectLst/>
                <a:latin typeface="Consolas" panose="020B0609020204030204" pitchFamily="49" charset="0"/>
              </a:rPr>
              <a:t> (Adafruit Metro M0 Express)</a:t>
            </a:r>
          </a:p>
          <a:p>
            <a:r>
              <a:rPr lang="en-US" sz="2400" b="0" dirty="0">
                <a:solidFill>
                  <a:srgbClr val="D4D4D4"/>
                </a:solidFill>
                <a:effectLst/>
                <a:latin typeface="Consolas" panose="020B0609020204030204" pitchFamily="49" charset="0"/>
              </a:rPr>
              <a:t>LoRa</a:t>
            </a:r>
          </a:p>
          <a:p>
            <a:r>
              <a:rPr lang="en-US" sz="2400" b="0" dirty="0">
                <a:solidFill>
                  <a:srgbClr val="D4D4D4"/>
                </a:solidFill>
                <a:effectLst/>
                <a:latin typeface="Consolas" panose="020B0609020204030204" pitchFamily="49" charset="0"/>
              </a:rPr>
              <a:t>Custom Circuit board</a:t>
            </a:r>
          </a:p>
          <a:p>
            <a:r>
              <a:rPr lang="en-US" sz="2400" b="0" dirty="0">
                <a:solidFill>
                  <a:srgbClr val="D4D4D4"/>
                </a:solidFill>
                <a:effectLst/>
                <a:latin typeface="Consolas" panose="020B0609020204030204" pitchFamily="49" charset="0"/>
              </a:rPr>
              <a:t>Time Required: 1–3 Hours </a:t>
            </a:r>
          </a:p>
          <a:p>
            <a:r>
              <a:rPr lang="en-US" sz="2400" b="0" dirty="0">
                <a:solidFill>
                  <a:srgbClr val="D4D4D4"/>
                </a:solidFill>
                <a:effectLst/>
                <a:latin typeface="Consolas" panose="020B0609020204030204" pitchFamily="49" charset="0"/>
              </a:rPr>
              <a:t>Difficulty: Easy </a:t>
            </a:r>
          </a:p>
          <a:p>
            <a:r>
              <a:rPr lang="en-US" sz="2400" b="0" dirty="0">
                <a:solidFill>
                  <a:srgbClr val="D4D4D4"/>
                </a:solidFill>
                <a:effectLst/>
                <a:latin typeface="Consolas" panose="020B0609020204030204" pitchFamily="49" charset="0"/>
              </a:rPr>
              <a:t> Price: $0-$50</a:t>
            </a:r>
          </a:p>
          <a:p>
            <a:r>
              <a:rPr lang="en-US" sz="2400" b="0" dirty="0">
                <a:solidFill>
                  <a:srgbClr val="D4D4D4"/>
                </a:solidFill>
                <a:effectLst/>
                <a:latin typeface="Consolas" panose="020B0609020204030204" pitchFamily="49" charset="0"/>
              </a:rPr>
              <a:t>Battery free using</a:t>
            </a:r>
          </a:p>
          <a:p>
            <a:pPr lvl="1"/>
            <a:r>
              <a:rPr lang="en-US" b="0" dirty="0">
                <a:solidFill>
                  <a:srgbClr val="D4D4D4"/>
                </a:solidFill>
                <a:effectLst/>
                <a:latin typeface="Consolas" panose="020B0609020204030204" pitchFamily="49" charset="0"/>
              </a:rPr>
              <a:t>Solar cell &amp; </a:t>
            </a:r>
            <a:r>
              <a:rPr lang="en-US" sz="2400" b="0" dirty="0" err="1">
                <a:solidFill>
                  <a:srgbClr val="D4D4D4"/>
                </a:solidFill>
                <a:effectLst/>
                <a:latin typeface="Consolas" panose="020B0609020204030204" pitchFamily="49" charset="0"/>
              </a:rPr>
              <a:t>superCapacitor</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
        <p:nvSpPr>
          <p:cNvPr id="5" name="Text Placeholder 3">
            <a:extLst>
              <a:ext uri="{FF2B5EF4-FFF2-40B4-BE49-F238E27FC236}">
                <a16:creationId xmlns:a16="http://schemas.microsoft.com/office/drawing/2014/main" id="{F6DB8728-27DB-4DD6-CDB6-826A86A7227B}"/>
              </a:ext>
            </a:extLst>
          </p:cNvPr>
          <p:cNvSpPr txBox="1">
            <a:spLocks/>
          </p:cNvSpPr>
          <p:nvPr/>
        </p:nvSpPr>
        <p:spPr bwMode="auto">
          <a:xfrm>
            <a:off x="1177489" y="5721835"/>
            <a:ext cx="10164278" cy="66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0" dirty="0">
                <a:solidFill>
                  <a:srgbClr val="CE9178"/>
                </a:solidFill>
                <a:effectLst/>
                <a:latin typeface="Consolas" panose="020B0609020204030204" pitchFamily="49" charset="0"/>
              </a:rPr>
              <a:t>Perpetual Battery-Free Weather Station project</a:t>
            </a:r>
            <a:r>
              <a:rPr lang="en-US" sz="2400" b="1" dirty="0">
                <a:solidFill>
                  <a:srgbClr val="569CD6"/>
                </a:solidFill>
                <a:latin typeface="Consolas" panose="020B0609020204030204" pitchFamily="49" charset="0"/>
              </a:rPr>
              <a:t> </a:t>
            </a:r>
            <a:r>
              <a:rPr lang="en-US" sz="2000" dirty="0">
                <a:solidFill>
                  <a:srgbClr val="FFFFFF"/>
                </a:solidFill>
                <a:latin typeface="Consolas" panose="020B0609020204030204" pitchFamily="49" charset="0"/>
                <a:hlinkClick r:id="rId2"/>
              </a:rPr>
              <a:t>https:</a:t>
            </a:r>
            <a:r>
              <a:rPr lang="en-US" sz="2000" b="0" u="sng" dirty="0">
                <a:solidFill>
                  <a:srgbClr val="D4D4D4"/>
                </a:solidFill>
                <a:effectLst/>
                <a:latin typeface="Consolas" panose="020B0609020204030204" pitchFamily="49" charset="0"/>
                <a:hlinkClick r:id="rId2"/>
              </a:rPr>
              <a:t>//makezine.com/projects/perpetual-battery-free-weather-station</a:t>
            </a:r>
            <a:r>
              <a:rPr lang="en-US" sz="2000" b="0" u="sng" dirty="0">
                <a:solidFill>
                  <a:srgbClr val="D4D4D4"/>
                </a:solidFill>
                <a:effectLst/>
                <a:latin typeface="Consolas" panose="020B0609020204030204" pitchFamily="49" charset="0"/>
              </a:rPr>
              <a:t>/</a:t>
            </a:r>
            <a:r>
              <a:rPr lang="en-US" b="0" dirty="0">
                <a:solidFill>
                  <a:srgbClr val="D4D4D4"/>
                </a:solidFill>
                <a:effectLst/>
                <a:latin typeface="Consolas" panose="020B0609020204030204" pitchFamily="49" charset="0"/>
              </a:rPr>
              <a:t> </a:t>
            </a:r>
            <a:endParaRPr lang="en-US" dirty="0">
              <a:solidFill>
                <a:srgbClr val="FFFFFF"/>
              </a:solidFill>
              <a:latin typeface="Consolas" panose="020B0609020204030204" pitchFamily="49" charset="0"/>
            </a:endParaRPr>
          </a:p>
          <a:p>
            <a:endParaRPr lang="en-US" dirty="0"/>
          </a:p>
        </p:txBody>
      </p:sp>
      <p:pic>
        <p:nvPicPr>
          <p:cNvPr id="4" name="Picture 3">
            <a:extLst>
              <a:ext uri="{FF2B5EF4-FFF2-40B4-BE49-F238E27FC236}">
                <a16:creationId xmlns:a16="http://schemas.microsoft.com/office/drawing/2014/main" id="{4619E950-F909-8EC1-6D68-7C5014F4D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7639" y="2471290"/>
            <a:ext cx="4029775" cy="3022332"/>
          </a:xfrm>
          <a:prstGeom prst="rect">
            <a:avLst/>
          </a:prstGeom>
        </p:spPr>
      </p:pic>
    </p:spTree>
    <p:extLst>
      <p:ext uri="{BB962C8B-B14F-4D97-AF65-F5344CB8AC3E}">
        <p14:creationId xmlns:p14="http://schemas.microsoft.com/office/powerpoint/2010/main" val="872935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6699B-640F-4132-A737-A8ACA8EB5BA0}"/>
              </a:ext>
            </a:extLst>
          </p:cNvPr>
          <p:cNvSpPr>
            <a:spLocks noGrp="1"/>
          </p:cNvSpPr>
          <p:nvPr>
            <p:ph type="title"/>
          </p:nvPr>
        </p:nvSpPr>
        <p:spPr>
          <a:xfrm>
            <a:off x="205902" y="24211"/>
            <a:ext cx="10733947" cy="1325563"/>
          </a:xfrm>
        </p:spPr>
        <p:txBody>
          <a:bodyPr/>
          <a:lstStyle/>
          <a:p>
            <a:r>
              <a:rPr lang="en-US" dirty="0"/>
              <a:t>New to the club? Welcome!</a:t>
            </a:r>
          </a:p>
        </p:txBody>
      </p:sp>
      <p:sp>
        <p:nvSpPr>
          <p:cNvPr id="3" name="Content Placeholder 2">
            <a:extLst>
              <a:ext uri="{FF2B5EF4-FFF2-40B4-BE49-F238E27FC236}">
                <a16:creationId xmlns:a16="http://schemas.microsoft.com/office/drawing/2014/main" id="{D8ACFD58-A884-4D1B-A1E1-D081451B2B25}"/>
              </a:ext>
            </a:extLst>
          </p:cNvPr>
          <p:cNvSpPr>
            <a:spLocks noGrp="1"/>
          </p:cNvSpPr>
          <p:nvPr>
            <p:ph idx="1"/>
          </p:nvPr>
        </p:nvSpPr>
        <p:spPr>
          <a:xfrm>
            <a:off x="494270" y="1349774"/>
            <a:ext cx="11203460" cy="4351338"/>
          </a:xfrm>
        </p:spPr>
        <p:txBody>
          <a:bodyPr/>
          <a:lstStyle/>
          <a:p>
            <a:pPr marL="0" indent="0">
              <a:buNone/>
            </a:pPr>
            <a:r>
              <a:rPr lang="en-US" sz="4000" dirty="0">
                <a:solidFill>
                  <a:schemeClr val="accent4"/>
                </a:solidFill>
              </a:rPr>
              <a:t>Wondering what H.O.T. is all about?</a:t>
            </a:r>
            <a:endParaRPr lang="en-US" sz="3200" dirty="0"/>
          </a:p>
          <a:p>
            <a:r>
              <a:rPr lang="en-US" dirty="0"/>
              <a:t>This is a hands-on group, so we may be in the middle of a </a:t>
            </a:r>
            <a:r>
              <a:rPr lang="en-US" i="1" u="sng" dirty="0"/>
              <a:t>series of meetings</a:t>
            </a:r>
            <a:r>
              <a:rPr lang="en-US" i="1" dirty="0"/>
              <a:t> </a:t>
            </a:r>
            <a:r>
              <a:rPr lang="en-US" dirty="0"/>
              <a:t>on our way to building something interesting</a:t>
            </a:r>
          </a:p>
          <a:p>
            <a:pPr marL="0" indent="0">
              <a:buNone/>
            </a:pPr>
            <a:r>
              <a:rPr lang="en-US" dirty="0"/>
              <a:t> </a:t>
            </a:r>
          </a:p>
          <a:p>
            <a:r>
              <a:rPr lang="en-US" dirty="0"/>
              <a:t>Go to </a:t>
            </a:r>
            <a:r>
              <a:rPr lang="en-US" dirty="0">
                <a:hlinkClick r:id="rId2"/>
              </a:rPr>
              <a:t>handsontech.org&gt;New Members</a:t>
            </a:r>
            <a:r>
              <a:rPr lang="en-US" dirty="0"/>
              <a:t> for a specially designed launching point for new members!</a:t>
            </a:r>
          </a:p>
          <a:p>
            <a:endParaRPr lang="en-US" sz="1050" dirty="0"/>
          </a:p>
          <a:p>
            <a:r>
              <a:rPr lang="en-US" dirty="0"/>
              <a:t>Please take the time to look through a few presentations at </a:t>
            </a:r>
            <a:r>
              <a:rPr lang="en-US" dirty="0">
                <a:hlinkClick r:id="rId3" action="ppaction://hlinkfile"/>
              </a:rPr>
              <a:t>h</a:t>
            </a:r>
            <a:r>
              <a:rPr lang="en-US" dirty="0">
                <a:hlinkClick r:id="rId4"/>
              </a:rPr>
              <a:t>andsontech.org&gt;Small Computers </a:t>
            </a:r>
            <a:r>
              <a:rPr lang="en-US" dirty="0"/>
              <a:t>or </a:t>
            </a:r>
            <a:r>
              <a:rPr lang="en-US" dirty="0">
                <a:hlinkClick r:id="rId5"/>
              </a:rPr>
              <a:t>handsontech.org&gt;3D Printing</a:t>
            </a:r>
            <a:r>
              <a:rPr lang="en-US" dirty="0"/>
              <a:t>.  </a:t>
            </a:r>
          </a:p>
          <a:p>
            <a:pPr lvl="1"/>
            <a:r>
              <a:rPr lang="en-US" dirty="0"/>
              <a:t>Presentations are always available online after our meetings for reference and as self-paced projects</a:t>
            </a:r>
          </a:p>
          <a:p>
            <a:endParaRPr lang="en-US" dirty="0"/>
          </a:p>
          <a:p>
            <a:endParaRPr lang="en-US" dirty="0"/>
          </a:p>
        </p:txBody>
      </p:sp>
    </p:spTree>
    <p:extLst>
      <p:ext uri="{BB962C8B-B14F-4D97-AF65-F5344CB8AC3E}">
        <p14:creationId xmlns:p14="http://schemas.microsoft.com/office/powerpoint/2010/main" val="3129242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6C026AE-166A-3D8B-F996-CF4ABD39D8FD}"/>
              </a:ext>
            </a:extLst>
          </p:cNvPr>
          <p:cNvSpPr>
            <a:spLocks noGrp="1"/>
          </p:cNvSpPr>
          <p:nvPr>
            <p:ph sz="half" idx="1"/>
          </p:nvPr>
        </p:nvSpPr>
        <p:spPr>
          <a:xfrm>
            <a:off x="1171043" y="1355795"/>
            <a:ext cx="9612029" cy="2072606"/>
          </a:xfrm>
        </p:spPr>
        <p:txBody>
          <a:bodyPr/>
          <a:lstStyle/>
          <a:p>
            <a:r>
              <a:rPr lang="en-US" sz="2000" b="0" dirty="0">
                <a:solidFill>
                  <a:srgbClr val="D4D4D4"/>
                </a:solidFill>
                <a:effectLst/>
                <a:latin typeface="Consolas" panose="020B0609020204030204" pitchFamily="49" charset="0"/>
              </a:rPr>
              <a:t>I ordered the Metro, the solar cells, the circuit board and supercapacitors.</a:t>
            </a:r>
          </a:p>
          <a:p>
            <a:r>
              <a:rPr lang="en-US" sz="2000" b="0" dirty="0">
                <a:solidFill>
                  <a:srgbClr val="D4D4D4"/>
                </a:solidFill>
                <a:effectLst/>
                <a:latin typeface="Consolas" panose="020B0609020204030204" pitchFamily="49" charset="0"/>
              </a:rPr>
              <a:t>Then I found myself looking online for tutorials on how to solder 80 pin surface mount microcontrollers</a:t>
            </a:r>
          </a:p>
          <a:p>
            <a:r>
              <a:rPr lang="en-US" sz="2000" b="0" dirty="0">
                <a:solidFill>
                  <a:srgbClr val="D4D4D4"/>
                </a:solidFill>
                <a:effectLst/>
                <a:latin typeface="Consolas" panose="020B0609020204030204" pitchFamily="49" charset="0"/>
              </a:rPr>
              <a:t>That was when I realized that this project was </a:t>
            </a:r>
            <a:r>
              <a:rPr lang="en-US" sz="2000" dirty="0">
                <a:solidFill>
                  <a:srgbClr val="FFFFFF"/>
                </a:solidFill>
                <a:effectLst/>
                <a:latin typeface="Consolas" panose="020B0609020204030204" pitchFamily="49" charset="0"/>
              </a:rPr>
              <a:t>not</a:t>
            </a:r>
            <a:r>
              <a:rPr lang="en-US" sz="2000" b="0" dirty="0">
                <a:solidFill>
                  <a:srgbClr val="D4D4D4"/>
                </a:solidFill>
                <a:effectLst/>
                <a:latin typeface="Consolas" panose="020B0609020204030204" pitchFamily="49" charset="0"/>
              </a:rPr>
              <a:t> going to be </a:t>
            </a:r>
            <a:r>
              <a:rPr lang="en-US" sz="2000" b="1" dirty="0">
                <a:solidFill>
                  <a:srgbClr val="569CD6"/>
                </a:solidFill>
                <a:effectLst/>
                <a:latin typeface="Consolas" panose="020B0609020204030204" pitchFamily="49" charset="0"/>
              </a:rPr>
              <a:t>even close </a:t>
            </a:r>
            <a:r>
              <a:rPr lang="en-US" sz="2000" dirty="0">
                <a:solidFill>
                  <a:srgbClr val="FFFFFF"/>
                </a:solidFill>
                <a:effectLst/>
                <a:latin typeface="Consolas" panose="020B0609020204030204" pitchFamily="49" charset="0"/>
              </a:rPr>
              <a:t>to</a:t>
            </a:r>
            <a:r>
              <a:rPr lang="en-US" sz="2000" b="1" dirty="0">
                <a:solidFill>
                  <a:srgbClr val="569CD6"/>
                </a:solidFill>
                <a:effectLst/>
                <a:latin typeface="Consolas" panose="020B0609020204030204" pitchFamily="49" charset="0"/>
              </a:rPr>
              <a:t> EASY &amp; CHEAP</a:t>
            </a:r>
            <a:r>
              <a:rPr lang="en-US" sz="2000" b="0" dirty="0">
                <a:solidFill>
                  <a:srgbClr val="D4D4D4"/>
                </a:solidFill>
                <a:effectLst/>
                <a:latin typeface="Consolas" panose="020B0609020204030204" pitchFamily="49" charset="0"/>
              </a:rPr>
              <a:t>.</a:t>
            </a:r>
          </a:p>
        </p:txBody>
      </p:sp>
      <p:sp>
        <p:nvSpPr>
          <p:cNvPr id="9" name="Content Placeholder 8">
            <a:extLst>
              <a:ext uri="{FF2B5EF4-FFF2-40B4-BE49-F238E27FC236}">
                <a16:creationId xmlns:a16="http://schemas.microsoft.com/office/drawing/2014/main" id="{93AF375B-A867-AE81-6B44-13416D3C5107}"/>
              </a:ext>
            </a:extLst>
          </p:cNvPr>
          <p:cNvSpPr>
            <a:spLocks noGrp="1"/>
          </p:cNvSpPr>
          <p:nvPr>
            <p:ph sz="half" idx="2"/>
          </p:nvPr>
        </p:nvSpPr>
        <p:spPr>
          <a:xfrm>
            <a:off x="1424539" y="4665080"/>
            <a:ext cx="9047747" cy="1668344"/>
          </a:xfrm>
        </p:spPr>
        <p:txBody>
          <a:bodyPr/>
          <a:lstStyle/>
          <a:p>
            <a:r>
              <a:rPr lang="en-US" sz="2000" b="0" dirty="0">
                <a:solidFill>
                  <a:srgbClr val="D4D4D4"/>
                </a:solidFill>
                <a:effectLst/>
                <a:latin typeface="Consolas" panose="020B0609020204030204" pitchFamily="49" charset="0"/>
              </a:rPr>
              <a:t>But I can still play with the Metro and learn </a:t>
            </a:r>
            <a:r>
              <a:rPr lang="en-US" sz="2000" b="0" dirty="0" err="1">
                <a:solidFill>
                  <a:srgbClr val="D4D4D4"/>
                </a:solidFill>
                <a:effectLst/>
                <a:latin typeface="Consolas" panose="020B0609020204030204" pitchFamily="49" charset="0"/>
              </a:rPr>
              <a:t>CircuitPython</a:t>
            </a:r>
            <a:endParaRPr lang="en-US" sz="2000" b="0" dirty="0">
              <a:solidFill>
                <a:srgbClr val="D4D4D4"/>
              </a:solidFill>
              <a:effectLst/>
              <a:latin typeface="Consolas" panose="020B0609020204030204" pitchFamily="49" charset="0"/>
            </a:endParaRPr>
          </a:p>
          <a:p>
            <a:pPr lvl="1"/>
            <a:r>
              <a:rPr lang="en-US" sz="2000" b="0" dirty="0">
                <a:solidFill>
                  <a:srgbClr val="D4D4D4"/>
                </a:solidFill>
                <a:effectLst/>
                <a:latin typeface="Consolas" panose="020B0609020204030204" pitchFamily="49" charset="0"/>
              </a:rPr>
              <a:t>Leading to a couple of potential projects:</a:t>
            </a:r>
          </a:p>
          <a:p>
            <a:pPr lvl="2"/>
            <a:r>
              <a:rPr lang="en-US" b="0" dirty="0">
                <a:solidFill>
                  <a:srgbClr val="D4D4D4"/>
                </a:solidFill>
                <a:effectLst/>
                <a:latin typeface="Consolas" panose="020B0609020204030204" pitchFamily="49" charset="0"/>
                <a:hlinkClick r:id="rId2"/>
              </a:rPr>
              <a:t>Grandfather clock regulator</a:t>
            </a:r>
            <a:endParaRPr lang="en-US" b="0" dirty="0">
              <a:solidFill>
                <a:srgbClr val="D4D4D4"/>
              </a:solidFill>
              <a:effectLst/>
              <a:latin typeface="Consolas" panose="020B0609020204030204" pitchFamily="49" charset="0"/>
            </a:endParaRPr>
          </a:p>
          <a:p>
            <a:pPr lvl="2"/>
            <a:r>
              <a:rPr lang="en-US" sz="2000" b="0" dirty="0">
                <a:solidFill>
                  <a:srgbClr val="D4D4D4"/>
                </a:solidFill>
                <a:effectLst/>
                <a:latin typeface="Consolas" panose="020B0609020204030204" pitchFamily="49" charset="0"/>
                <a:hlinkClick r:id="rId3"/>
              </a:rPr>
              <a:t>Controller for carriage lights</a:t>
            </a:r>
            <a:endParaRPr lang="en-US" sz="2000" b="0" dirty="0">
              <a:solidFill>
                <a:srgbClr val="D4D4D4"/>
              </a:solidFill>
              <a:effectLst/>
              <a:latin typeface="Consolas" panose="020B0609020204030204" pitchFamily="49" charset="0"/>
            </a:endParaRPr>
          </a:p>
          <a:p>
            <a:endParaRPr lang="en-US" dirty="0"/>
          </a:p>
        </p:txBody>
      </p:sp>
      <p:sp>
        <p:nvSpPr>
          <p:cNvPr id="2" name="TextBox 1">
            <a:extLst>
              <a:ext uri="{FF2B5EF4-FFF2-40B4-BE49-F238E27FC236}">
                <a16:creationId xmlns:a16="http://schemas.microsoft.com/office/drawing/2014/main" id="{E7EE83FA-71D0-496C-3E26-F81D6301BB86}"/>
              </a:ext>
            </a:extLst>
          </p:cNvPr>
          <p:cNvSpPr txBox="1"/>
          <p:nvPr/>
        </p:nvSpPr>
        <p:spPr>
          <a:xfrm>
            <a:off x="2733575" y="3617996"/>
            <a:ext cx="6486969" cy="646331"/>
          </a:xfrm>
          <a:prstGeom prst="rect">
            <a:avLst/>
          </a:prstGeom>
          <a:noFill/>
        </p:spPr>
        <p:txBody>
          <a:bodyPr wrap="none" rtlCol="0">
            <a:spAutoFit/>
          </a:bodyPr>
          <a:lstStyle/>
          <a:p>
            <a:r>
              <a:rPr lang="en-US" sz="3600" dirty="0">
                <a:solidFill>
                  <a:schemeClr val="bg1"/>
                </a:solidFill>
              </a:rPr>
              <a:t>So I decided to SCRAP this project</a:t>
            </a:r>
          </a:p>
        </p:txBody>
      </p:sp>
      <p:sp>
        <p:nvSpPr>
          <p:cNvPr id="3" name="TextBox 2">
            <a:extLst>
              <a:ext uri="{FF2B5EF4-FFF2-40B4-BE49-F238E27FC236}">
                <a16:creationId xmlns:a16="http://schemas.microsoft.com/office/drawing/2014/main" id="{4E6B7076-1C20-08BB-321C-D09EC142B171}"/>
              </a:ext>
            </a:extLst>
          </p:cNvPr>
          <p:cNvSpPr txBox="1"/>
          <p:nvPr/>
        </p:nvSpPr>
        <p:spPr>
          <a:xfrm>
            <a:off x="2329874" y="415189"/>
            <a:ext cx="7294369" cy="646331"/>
          </a:xfrm>
          <a:prstGeom prst="rect">
            <a:avLst/>
          </a:prstGeom>
          <a:noFill/>
        </p:spPr>
        <p:txBody>
          <a:bodyPr wrap="none" rtlCol="0">
            <a:spAutoFit/>
          </a:bodyPr>
          <a:lstStyle/>
          <a:p>
            <a:r>
              <a:rPr lang="en-US" sz="3600" dirty="0">
                <a:solidFill>
                  <a:schemeClr val="bg1"/>
                </a:solidFill>
              </a:rPr>
              <a:t>I jumped in and started ordering parts</a:t>
            </a:r>
          </a:p>
        </p:txBody>
      </p:sp>
    </p:spTree>
    <p:extLst>
      <p:ext uri="{BB962C8B-B14F-4D97-AF65-F5344CB8AC3E}">
        <p14:creationId xmlns:p14="http://schemas.microsoft.com/office/powerpoint/2010/main" val="4150016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AE74-F77C-429A-C9B3-258ECD621599}"/>
              </a:ext>
            </a:extLst>
          </p:cNvPr>
          <p:cNvSpPr>
            <a:spLocks noGrp="1"/>
          </p:cNvSpPr>
          <p:nvPr>
            <p:ph type="title"/>
          </p:nvPr>
        </p:nvSpPr>
        <p:spPr/>
        <p:txBody>
          <a:bodyPr/>
          <a:lstStyle/>
          <a:p>
            <a:pPr algn="ctr"/>
            <a:r>
              <a:rPr lang="en-US" dirty="0"/>
              <a:t>How I got started w/ </a:t>
            </a:r>
            <a:r>
              <a:rPr lang="en-US" dirty="0" err="1"/>
              <a:t>CircuitPython</a:t>
            </a:r>
            <a:endParaRPr lang="en-US" dirty="0"/>
          </a:p>
        </p:txBody>
      </p:sp>
      <p:sp>
        <p:nvSpPr>
          <p:cNvPr id="5" name="Content Placeholder 4">
            <a:extLst>
              <a:ext uri="{FF2B5EF4-FFF2-40B4-BE49-F238E27FC236}">
                <a16:creationId xmlns:a16="http://schemas.microsoft.com/office/drawing/2014/main" id="{BADEAB7F-E3EE-008C-DC3F-503B631C2D44}"/>
              </a:ext>
            </a:extLst>
          </p:cNvPr>
          <p:cNvSpPr>
            <a:spLocks noGrp="1"/>
          </p:cNvSpPr>
          <p:nvPr>
            <p:ph idx="1"/>
          </p:nvPr>
        </p:nvSpPr>
        <p:spPr>
          <a:xfrm>
            <a:off x="455596" y="1180732"/>
            <a:ext cx="11280808" cy="5094940"/>
          </a:xfrm>
        </p:spPr>
        <p:txBody>
          <a:bodyPr/>
          <a:lstStyle/>
          <a:p>
            <a:r>
              <a:rPr lang="en-US" dirty="0"/>
              <a:t>Project to regulate the speed of my Grandfather Clock</a:t>
            </a:r>
          </a:p>
          <a:p>
            <a:r>
              <a:rPr lang="en-US" dirty="0"/>
              <a:t>Use the Adafruit Metro M0 Express</a:t>
            </a:r>
          </a:p>
          <a:p>
            <a:pPr lvl="1"/>
            <a:r>
              <a:rPr lang="en-US" dirty="0"/>
              <a:t>‘Arduino Uno’ size &amp; shape</a:t>
            </a:r>
          </a:p>
          <a:p>
            <a:r>
              <a:rPr lang="en-US" dirty="0"/>
              <a:t>Installed </a:t>
            </a:r>
            <a:r>
              <a:rPr lang="en-US" dirty="0" err="1"/>
              <a:t>CircuitPython</a:t>
            </a:r>
            <a:r>
              <a:rPr lang="en-US" dirty="0"/>
              <a:t> on the M0</a:t>
            </a:r>
          </a:p>
          <a:p>
            <a:r>
              <a:rPr lang="en-US" dirty="0"/>
              <a:t>Installed the Mu editor on my laptop</a:t>
            </a:r>
          </a:p>
          <a:p>
            <a:r>
              <a:rPr lang="en-US" b="0" dirty="0">
                <a:solidFill>
                  <a:srgbClr val="D4D4D4"/>
                </a:solidFill>
                <a:effectLst/>
              </a:rPr>
              <a:t>Metro doesn’t have </a:t>
            </a:r>
            <a:r>
              <a:rPr lang="en-US" b="0" dirty="0" err="1">
                <a:solidFill>
                  <a:srgbClr val="D4D4D4"/>
                </a:solidFill>
                <a:effectLst/>
              </a:rPr>
              <a:t>WiFi</a:t>
            </a:r>
            <a:r>
              <a:rPr lang="en-US" b="0" dirty="0">
                <a:solidFill>
                  <a:srgbClr val="D4D4D4"/>
                </a:solidFill>
                <a:effectLst/>
              </a:rPr>
              <a:t> </a:t>
            </a:r>
            <a:r>
              <a:rPr lang="en-US" dirty="0">
                <a:solidFill>
                  <a:srgbClr val="D4D4D4"/>
                </a:solidFill>
              </a:rPr>
              <a:t>support</a:t>
            </a:r>
            <a:r>
              <a:rPr lang="en-US" b="0" dirty="0">
                <a:solidFill>
                  <a:srgbClr val="D4D4D4"/>
                </a:solidFill>
                <a:effectLst/>
              </a:rPr>
              <a:t> </a:t>
            </a:r>
            <a:endParaRPr lang="en-US" dirty="0">
              <a:solidFill>
                <a:srgbClr val="D4D4D4"/>
              </a:solidFill>
            </a:endParaRPr>
          </a:p>
          <a:p>
            <a:pPr lvl="1"/>
            <a:r>
              <a:rPr lang="en-US" b="0" dirty="0">
                <a:solidFill>
                  <a:srgbClr val="D4D4D4"/>
                </a:solidFill>
                <a:effectLst/>
              </a:rPr>
              <a:t>but I don't really need this.</a:t>
            </a:r>
          </a:p>
          <a:p>
            <a:r>
              <a:rPr lang="en-US" b="0" dirty="0">
                <a:solidFill>
                  <a:srgbClr val="D4D4D4"/>
                </a:solidFill>
                <a:effectLst/>
              </a:rPr>
              <a:t>Metro doesn't have a real time clock</a:t>
            </a:r>
          </a:p>
          <a:p>
            <a:pPr lvl="1"/>
            <a:r>
              <a:rPr lang="en-US" b="0" dirty="0">
                <a:solidFill>
                  <a:srgbClr val="D4D4D4"/>
                </a:solidFill>
                <a:effectLst/>
              </a:rPr>
              <a:t>so I added an Adafruit PCF8523 RTC</a:t>
            </a:r>
          </a:p>
          <a:p>
            <a:r>
              <a:rPr lang="en-US" dirty="0">
                <a:solidFill>
                  <a:srgbClr val="D4D4D4"/>
                </a:solidFill>
              </a:rPr>
              <a:t>The clock regulator project works!</a:t>
            </a:r>
          </a:p>
          <a:p>
            <a:r>
              <a:rPr lang="en-US" dirty="0">
                <a:solidFill>
                  <a:srgbClr val="D4D4D4"/>
                </a:solidFill>
              </a:rPr>
              <a:t>But now I want to get </a:t>
            </a:r>
            <a:r>
              <a:rPr lang="en-US" dirty="0" err="1">
                <a:solidFill>
                  <a:srgbClr val="D4D4D4"/>
                </a:solidFill>
              </a:rPr>
              <a:t>WiFi</a:t>
            </a:r>
            <a:r>
              <a:rPr lang="en-US" dirty="0">
                <a:solidFill>
                  <a:srgbClr val="D4D4D4"/>
                </a:solidFill>
              </a:rPr>
              <a:t> working in order to do other projects!</a:t>
            </a:r>
          </a:p>
          <a:p>
            <a:endParaRPr lang="en-US" dirty="0"/>
          </a:p>
        </p:txBody>
      </p:sp>
      <p:pic>
        <p:nvPicPr>
          <p:cNvPr id="4" name="Picture 3">
            <a:extLst>
              <a:ext uri="{FF2B5EF4-FFF2-40B4-BE49-F238E27FC236}">
                <a16:creationId xmlns:a16="http://schemas.microsoft.com/office/drawing/2014/main" id="{E6168202-1CBB-612C-0A76-5FE2185C1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522" y="1764068"/>
            <a:ext cx="5309427" cy="3984807"/>
          </a:xfrm>
          <a:prstGeom prst="rect">
            <a:avLst/>
          </a:prstGeom>
        </p:spPr>
      </p:pic>
    </p:spTree>
    <p:extLst>
      <p:ext uri="{BB962C8B-B14F-4D97-AF65-F5344CB8AC3E}">
        <p14:creationId xmlns:p14="http://schemas.microsoft.com/office/powerpoint/2010/main" val="3509341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6387-6E66-D6D1-54CD-3A2A2780DCDD}"/>
              </a:ext>
            </a:extLst>
          </p:cNvPr>
          <p:cNvSpPr>
            <a:spLocks noGrp="1"/>
          </p:cNvSpPr>
          <p:nvPr>
            <p:ph type="title"/>
          </p:nvPr>
        </p:nvSpPr>
        <p:spPr>
          <a:xfrm>
            <a:off x="664142" y="365760"/>
            <a:ext cx="10193155" cy="984014"/>
          </a:xfrm>
        </p:spPr>
        <p:txBody>
          <a:bodyPr/>
          <a:lstStyle/>
          <a:p>
            <a:pPr algn="ctr"/>
            <a:r>
              <a:rPr lang="en-US" sz="3200" dirty="0"/>
              <a:t>Got the M4 ‘Airlift’ to enable </a:t>
            </a:r>
            <a:r>
              <a:rPr lang="en-US" sz="3200" dirty="0" err="1"/>
              <a:t>WiFi</a:t>
            </a:r>
            <a:r>
              <a:rPr lang="en-US" sz="3200" dirty="0"/>
              <a:t> connection</a:t>
            </a:r>
          </a:p>
        </p:txBody>
      </p:sp>
      <p:sp>
        <p:nvSpPr>
          <p:cNvPr id="3" name="Content Placeholder 2">
            <a:extLst>
              <a:ext uri="{FF2B5EF4-FFF2-40B4-BE49-F238E27FC236}">
                <a16:creationId xmlns:a16="http://schemas.microsoft.com/office/drawing/2014/main" id="{740475CD-0F18-C424-2514-D635E5053D2E}"/>
              </a:ext>
            </a:extLst>
          </p:cNvPr>
          <p:cNvSpPr>
            <a:spLocks noGrp="1"/>
          </p:cNvSpPr>
          <p:nvPr>
            <p:ph idx="1"/>
          </p:nvPr>
        </p:nvSpPr>
        <p:spPr>
          <a:xfrm>
            <a:off x="2526701" y="5916771"/>
            <a:ext cx="7271817" cy="575469"/>
          </a:xfrm>
        </p:spPr>
        <p:txBody>
          <a:bodyPr/>
          <a:lstStyle/>
          <a:p>
            <a:r>
              <a:rPr lang="en-US" dirty="0"/>
              <a:t>But its </a:t>
            </a:r>
            <a:r>
              <a:rPr lang="en-US" dirty="0" err="1"/>
              <a:t>WiFi</a:t>
            </a:r>
            <a:r>
              <a:rPr lang="en-US" dirty="0"/>
              <a:t> performance was disappointing</a:t>
            </a:r>
          </a:p>
        </p:txBody>
      </p:sp>
      <p:pic>
        <p:nvPicPr>
          <p:cNvPr id="5" name="Picture 4">
            <a:extLst>
              <a:ext uri="{FF2B5EF4-FFF2-40B4-BE49-F238E27FC236}">
                <a16:creationId xmlns:a16="http://schemas.microsoft.com/office/drawing/2014/main" id="{011E43F3-481D-F7AD-B32E-1EB497506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099" y="1795032"/>
            <a:ext cx="6440597" cy="3744387"/>
          </a:xfrm>
          <a:prstGeom prst="rect">
            <a:avLst/>
          </a:prstGeom>
        </p:spPr>
      </p:pic>
      <p:pic>
        <p:nvPicPr>
          <p:cNvPr id="6" name="Picture 5">
            <a:extLst>
              <a:ext uri="{FF2B5EF4-FFF2-40B4-BE49-F238E27FC236}">
                <a16:creationId xmlns:a16="http://schemas.microsoft.com/office/drawing/2014/main" id="{8F9BB094-C106-1790-AC4D-B8C5F1457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12" y="1795033"/>
            <a:ext cx="4989087" cy="3744387"/>
          </a:xfrm>
          <a:prstGeom prst="rect">
            <a:avLst/>
          </a:prstGeom>
        </p:spPr>
      </p:pic>
    </p:spTree>
    <p:extLst>
      <p:ext uri="{BB962C8B-B14F-4D97-AF65-F5344CB8AC3E}">
        <p14:creationId xmlns:p14="http://schemas.microsoft.com/office/powerpoint/2010/main" val="2313279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7C7B-B12D-29A9-BE98-5A4542C078EC}"/>
              </a:ext>
            </a:extLst>
          </p:cNvPr>
          <p:cNvSpPr>
            <a:spLocks noGrp="1"/>
          </p:cNvSpPr>
          <p:nvPr>
            <p:ph type="title"/>
          </p:nvPr>
        </p:nvSpPr>
        <p:spPr/>
        <p:txBody>
          <a:bodyPr/>
          <a:lstStyle/>
          <a:p>
            <a:pPr algn="ctr"/>
            <a:r>
              <a:rPr lang="en-US" dirty="0"/>
              <a:t>Got the Metro ESP32-S2 Express</a:t>
            </a:r>
          </a:p>
        </p:txBody>
      </p:sp>
      <p:sp>
        <p:nvSpPr>
          <p:cNvPr id="3" name="Content Placeholder 2">
            <a:extLst>
              <a:ext uri="{FF2B5EF4-FFF2-40B4-BE49-F238E27FC236}">
                <a16:creationId xmlns:a16="http://schemas.microsoft.com/office/drawing/2014/main" id="{72EDB1FF-0985-4E00-6DD6-35CE8A61CE23}"/>
              </a:ext>
            </a:extLst>
          </p:cNvPr>
          <p:cNvSpPr>
            <a:spLocks noGrp="1"/>
          </p:cNvSpPr>
          <p:nvPr>
            <p:ph idx="1"/>
          </p:nvPr>
        </p:nvSpPr>
        <p:spPr>
          <a:xfrm>
            <a:off x="838200" y="1253330"/>
            <a:ext cx="8238423" cy="2962535"/>
          </a:xfrm>
        </p:spPr>
        <p:txBody>
          <a:bodyPr/>
          <a:lstStyle/>
          <a:p>
            <a:r>
              <a:rPr lang="en-US" b="0" dirty="0">
                <a:solidFill>
                  <a:srgbClr val="D4D4D4"/>
                </a:solidFill>
                <a:effectLst/>
                <a:latin typeface="Consolas" panose="020B0609020204030204" pitchFamily="49" charset="0"/>
              </a:rPr>
              <a:t>Loading </a:t>
            </a:r>
            <a:r>
              <a:rPr lang="en-US" b="0" dirty="0" err="1">
                <a:solidFill>
                  <a:srgbClr val="D4D4D4"/>
                </a:solidFill>
                <a:effectLst/>
                <a:latin typeface="Consolas" panose="020B0609020204030204" pitchFamily="49" charset="0"/>
              </a:rPr>
              <a:t>CircuitPython</a:t>
            </a:r>
            <a:r>
              <a:rPr lang="en-US" b="0" dirty="0">
                <a:solidFill>
                  <a:srgbClr val="D4D4D4"/>
                </a:solidFill>
                <a:effectLst/>
                <a:latin typeface="Consolas" panose="020B0609020204030204" pitchFamily="49" charset="0"/>
              </a:rPr>
              <a:t> is a bit more complicated than it was on the M0 &amp; M4</a:t>
            </a:r>
          </a:p>
          <a:p>
            <a:r>
              <a:rPr lang="en-US" b="0" dirty="0">
                <a:solidFill>
                  <a:srgbClr val="D4D4D4"/>
                </a:solidFill>
                <a:effectLst/>
                <a:latin typeface="Consolas" panose="020B0609020204030204" pitchFamily="49" charset="0"/>
              </a:rPr>
              <a:t>Uses C-type USB rather than micro-USB</a:t>
            </a:r>
          </a:p>
          <a:p>
            <a:r>
              <a:rPr lang="en-US" b="0" dirty="0">
                <a:solidFill>
                  <a:srgbClr val="D4D4D4"/>
                </a:solidFill>
                <a:effectLst/>
                <a:latin typeface="Consolas" panose="020B0609020204030204" pitchFamily="49" charset="0"/>
              </a:rPr>
              <a:t>Connects well to </a:t>
            </a:r>
            <a:r>
              <a:rPr lang="en-US" b="0" dirty="0" err="1">
                <a:solidFill>
                  <a:srgbClr val="D4D4D4"/>
                </a:solidFill>
                <a:effectLst/>
                <a:latin typeface="Consolas" panose="020B0609020204030204" pitchFamily="49" charset="0"/>
              </a:rPr>
              <a:t>WiFi</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Has its own RTC</a:t>
            </a:r>
          </a:p>
          <a:p>
            <a:r>
              <a:rPr lang="en-US" b="0" dirty="0">
                <a:solidFill>
                  <a:srgbClr val="D4D4D4"/>
                </a:solidFill>
                <a:effectLst/>
                <a:latin typeface="Consolas" panose="020B0609020204030204" pitchFamily="49" charset="0"/>
              </a:rPr>
              <a:t>Lots of pre-loaded modules</a:t>
            </a:r>
          </a:p>
          <a:p>
            <a:endParaRPr lang="en-US" dirty="0"/>
          </a:p>
        </p:txBody>
      </p:sp>
      <p:pic>
        <p:nvPicPr>
          <p:cNvPr id="5" name="Picture 4">
            <a:extLst>
              <a:ext uri="{FF2B5EF4-FFF2-40B4-BE49-F238E27FC236}">
                <a16:creationId xmlns:a16="http://schemas.microsoft.com/office/drawing/2014/main" id="{C789CE59-FA94-98E8-BB7F-9CDA0DAA1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762" y="2734597"/>
            <a:ext cx="4903912" cy="3680461"/>
          </a:xfrm>
          <a:prstGeom prst="rect">
            <a:avLst/>
          </a:prstGeom>
        </p:spPr>
      </p:pic>
    </p:spTree>
    <p:extLst>
      <p:ext uri="{BB962C8B-B14F-4D97-AF65-F5344CB8AC3E}">
        <p14:creationId xmlns:p14="http://schemas.microsoft.com/office/powerpoint/2010/main" val="1846528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90F0-44BA-1969-5E19-FA98E3CBF356}"/>
              </a:ext>
            </a:extLst>
          </p:cNvPr>
          <p:cNvSpPr>
            <a:spLocks noGrp="1"/>
          </p:cNvSpPr>
          <p:nvPr>
            <p:ph type="title"/>
          </p:nvPr>
        </p:nvSpPr>
        <p:spPr>
          <a:xfrm>
            <a:off x="1767604" y="125129"/>
            <a:ext cx="8071825" cy="945514"/>
          </a:xfrm>
        </p:spPr>
        <p:txBody>
          <a:bodyPr/>
          <a:lstStyle/>
          <a:p>
            <a:r>
              <a:rPr lang="en-US" dirty="0"/>
              <a:t>Variety of USB connector types</a:t>
            </a:r>
          </a:p>
        </p:txBody>
      </p:sp>
      <p:pic>
        <p:nvPicPr>
          <p:cNvPr id="5" name="Content Placeholder 4">
            <a:extLst>
              <a:ext uri="{FF2B5EF4-FFF2-40B4-BE49-F238E27FC236}">
                <a16:creationId xmlns:a16="http://schemas.microsoft.com/office/drawing/2014/main" id="{30DE6A98-172F-F1F4-1227-4E38CD033E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9409" y="1241659"/>
            <a:ext cx="9008213" cy="5111015"/>
          </a:xfrm>
        </p:spPr>
      </p:pic>
    </p:spTree>
    <p:extLst>
      <p:ext uri="{BB962C8B-B14F-4D97-AF65-F5344CB8AC3E}">
        <p14:creationId xmlns:p14="http://schemas.microsoft.com/office/powerpoint/2010/main" val="15389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Raspberry Pi Pico W</a:t>
            </a:r>
          </a:p>
        </p:txBody>
      </p:sp>
      <p:sp>
        <p:nvSpPr>
          <p:cNvPr id="3" name="Content Placeholder 2">
            <a:extLst>
              <a:ext uri="{FF2B5EF4-FFF2-40B4-BE49-F238E27FC236}">
                <a16:creationId xmlns:a16="http://schemas.microsoft.com/office/drawing/2014/main" id="{8E3FE43F-522F-90E2-EDA1-485FA870A4F9}"/>
              </a:ext>
            </a:extLst>
          </p:cNvPr>
          <p:cNvSpPr>
            <a:spLocks noGrp="1"/>
          </p:cNvSpPr>
          <p:nvPr>
            <p:ph idx="1"/>
          </p:nvPr>
        </p:nvSpPr>
        <p:spPr>
          <a:xfrm>
            <a:off x="754542" y="1522807"/>
            <a:ext cx="4250596" cy="1774224"/>
          </a:xfrm>
        </p:spPr>
        <p:txBody>
          <a:bodyPr/>
          <a:lstStyle/>
          <a:p>
            <a:r>
              <a:rPr lang="en-US" b="0" dirty="0">
                <a:solidFill>
                  <a:srgbClr val="D4D4D4"/>
                </a:solidFill>
                <a:effectLst/>
                <a:latin typeface="Consolas" panose="020B0609020204030204" pitchFamily="49" charset="0"/>
              </a:rPr>
              <a:t>At this point, I discovered the Raspberry Pi Pico W with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a:t>
            </a:r>
          </a:p>
          <a:p>
            <a:endParaRPr lang="en-US" dirty="0"/>
          </a:p>
        </p:txBody>
      </p:sp>
      <p:pic>
        <p:nvPicPr>
          <p:cNvPr id="6" name="Picture 5">
            <a:extLst>
              <a:ext uri="{FF2B5EF4-FFF2-40B4-BE49-F238E27FC236}">
                <a16:creationId xmlns:a16="http://schemas.microsoft.com/office/drawing/2014/main" id="{173A48C4-3402-A27F-10A1-B2C63A158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984" y="1522807"/>
            <a:ext cx="5894537" cy="5002974"/>
          </a:xfrm>
          <a:prstGeom prst="rect">
            <a:avLst/>
          </a:prstGeom>
        </p:spPr>
      </p:pic>
      <p:pic>
        <p:nvPicPr>
          <p:cNvPr id="8" name="Picture 7">
            <a:extLst>
              <a:ext uri="{FF2B5EF4-FFF2-40B4-BE49-F238E27FC236}">
                <a16:creationId xmlns:a16="http://schemas.microsoft.com/office/drawing/2014/main" id="{0CC5B50E-8D52-6CBE-FCF3-BD229F246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9" y="3380105"/>
            <a:ext cx="4452803" cy="3145676"/>
          </a:xfrm>
          <a:prstGeom prst="rect">
            <a:avLst/>
          </a:prstGeom>
        </p:spPr>
      </p:pic>
    </p:spTree>
    <p:extLst>
      <p:ext uri="{BB962C8B-B14F-4D97-AF65-F5344CB8AC3E}">
        <p14:creationId xmlns:p14="http://schemas.microsoft.com/office/powerpoint/2010/main" val="140193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648D-E62C-7875-D0FF-845C5C37B557}"/>
              </a:ext>
            </a:extLst>
          </p:cNvPr>
          <p:cNvSpPr>
            <a:spLocks noGrp="1"/>
          </p:cNvSpPr>
          <p:nvPr>
            <p:ph type="title"/>
          </p:nvPr>
        </p:nvSpPr>
        <p:spPr>
          <a:xfrm>
            <a:off x="726239" y="346510"/>
            <a:ext cx="9995263" cy="827772"/>
          </a:xfrm>
        </p:spPr>
        <p:txBody>
          <a:bodyPr/>
          <a:lstStyle/>
          <a:p>
            <a:pPr algn="ctr"/>
            <a:r>
              <a:rPr lang="en-US" sz="3200" dirty="0">
                <a:solidFill>
                  <a:srgbClr val="FFFFFF"/>
                </a:solidFill>
                <a:effectLst/>
                <a:latin typeface="Consolas" panose="020B0609020204030204" pitchFamily="49" charset="0"/>
              </a:rPr>
              <a:t>Install </a:t>
            </a:r>
            <a:r>
              <a:rPr lang="en-US" sz="3200" dirty="0" err="1">
                <a:solidFill>
                  <a:srgbClr val="FFFFFF"/>
                </a:solidFill>
                <a:effectLst/>
                <a:latin typeface="Consolas" panose="020B0609020204030204" pitchFamily="49" charset="0"/>
              </a:rPr>
              <a:t>MicroPython</a:t>
            </a:r>
            <a:r>
              <a:rPr lang="en-US" sz="3200" dirty="0">
                <a:solidFill>
                  <a:srgbClr val="FFFFFF"/>
                </a:solidFill>
                <a:effectLst/>
                <a:latin typeface="Consolas" panose="020B0609020204030204" pitchFamily="49" charset="0"/>
              </a:rPr>
              <a:t> on Raspberry Pi Pico-W</a:t>
            </a:r>
            <a:endParaRPr lang="en-US" dirty="0"/>
          </a:p>
        </p:txBody>
      </p:sp>
      <p:sp>
        <p:nvSpPr>
          <p:cNvPr id="3" name="Content Placeholder 2">
            <a:extLst>
              <a:ext uri="{FF2B5EF4-FFF2-40B4-BE49-F238E27FC236}">
                <a16:creationId xmlns:a16="http://schemas.microsoft.com/office/drawing/2014/main" id="{8DA4B2D5-1236-A9BE-6248-8DCC8CCDFD55}"/>
              </a:ext>
            </a:extLst>
          </p:cNvPr>
          <p:cNvSpPr>
            <a:spLocks noGrp="1"/>
          </p:cNvSpPr>
          <p:nvPr>
            <p:ph idx="1"/>
          </p:nvPr>
        </p:nvSpPr>
        <p:spPr>
          <a:xfrm>
            <a:off x="838200" y="1825625"/>
            <a:ext cx="10515600" cy="3035133"/>
          </a:xfrm>
        </p:spPr>
        <p:txBody>
          <a:bodyPr/>
          <a:lstStyle/>
          <a:p>
            <a:r>
              <a:rPr lang="en-US" b="0" dirty="0">
                <a:solidFill>
                  <a:srgbClr val="D4D4D4"/>
                </a:solidFill>
                <a:effectLst/>
                <a:latin typeface="Consolas" panose="020B0609020204030204" pitchFamily="49" charset="0"/>
              </a:rPr>
              <a:t> Install </a:t>
            </a:r>
            <a:r>
              <a:rPr lang="en-US" b="0" dirty="0" err="1">
                <a:solidFill>
                  <a:srgbClr val="D4D4D4"/>
                </a:solidFill>
                <a:effectLst/>
                <a:latin typeface="Consolas" panose="020B0609020204030204" pitchFamily="49" charset="0"/>
              </a:rPr>
              <a:t>Thonny</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`pip install </a:t>
            </a:r>
            <a:r>
              <a:rPr lang="en-US" b="0" dirty="0" err="1">
                <a:solidFill>
                  <a:srgbClr val="CE9178"/>
                </a:solidFill>
                <a:effectLst/>
                <a:latin typeface="Consolas" panose="020B0609020204030204" pitchFamily="49" charset="0"/>
              </a:rPr>
              <a:t>thonny</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Now </a:t>
            </a:r>
            <a:r>
              <a:rPr lang="en-US" b="0" dirty="0" err="1">
                <a:solidFill>
                  <a:srgbClr val="D4D4D4"/>
                </a:solidFill>
                <a:effectLst/>
                <a:latin typeface="Consolas" panose="020B0609020204030204" pitchFamily="49" charset="0"/>
              </a:rPr>
              <a:t>Thonny</a:t>
            </a:r>
            <a:r>
              <a:rPr lang="en-US" b="0" dirty="0">
                <a:solidFill>
                  <a:srgbClr val="D4D4D4"/>
                </a:solidFill>
                <a:effectLst/>
                <a:latin typeface="Consolas" panose="020B0609020204030204" pitchFamily="49" charset="0"/>
              </a:rPr>
              <a:t> can be started from normal terminal</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thonny</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Drag &amp; Drop installation of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onto Pico is a breeze!</a:t>
            </a:r>
          </a:p>
        </p:txBody>
      </p:sp>
    </p:spTree>
    <p:extLst>
      <p:ext uri="{BB962C8B-B14F-4D97-AF65-F5344CB8AC3E}">
        <p14:creationId xmlns:p14="http://schemas.microsoft.com/office/powerpoint/2010/main" val="667489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A4D0-B92F-C638-61CC-A96D5B11536F}"/>
              </a:ext>
            </a:extLst>
          </p:cNvPr>
          <p:cNvSpPr>
            <a:spLocks noGrp="1"/>
          </p:cNvSpPr>
          <p:nvPr>
            <p:ph type="title"/>
          </p:nvPr>
        </p:nvSpPr>
        <p:spPr>
          <a:xfrm>
            <a:off x="838200" y="352624"/>
            <a:ext cx="9995263" cy="656826"/>
          </a:xfrm>
        </p:spPr>
        <p:txBody>
          <a:bodyPr/>
          <a:lstStyle/>
          <a:p>
            <a:pPr algn="ctr"/>
            <a:r>
              <a:rPr lang="en-US" sz="3200" b="0" dirty="0">
                <a:solidFill>
                  <a:srgbClr val="D4D4D4"/>
                </a:solidFill>
                <a:effectLst/>
                <a:latin typeface="Consolas" panose="020B0609020204030204" pitchFamily="49" charset="0"/>
              </a:rPr>
              <a:t>Drag &amp; Drop installation of </a:t>
            </a:r>
            <a:r>
              <a:rPr lang="en-US" sz="3200" b="0" dirty="0" err="1">
                <a:solidFill>
                  <a:srgbClr val="D4D4D4"/>
                </a:solidFill>
                <a:effectLst/>
                <a:latin typeface="Consolas" panose="020B0609020204030204" pitchFamily="49" charset="0"/>
              </a:rPr>
              <a:t>MicroPython</a:t>
            </a:r>
            <a:endParaRPr lang="en-US" dirty="0"/>
          </a:p>
        </p:txBody>
      </p:sp>
      <p:pic>
        <p:nvPicPr>
          <p:cNvPr id="5" name="Content Placeholder 4">
            <a:extLst>
              <a:ext uri="{FF2B5EF4-FFF2-40B4-BE49-F238E27FC236}">
                <a16:creationId xmlns:a16="http://schemas.microsoft.com/office/drawing/2014/main" id="{30ACA352-C4C2-F5A5-BE70-FDB1664B71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0" y="2286794"/>
            <a:ext cx="6096000" cy="3429000"/>
          </a:xfrm>
        </p:spPr>
      </p:pic>
    </p:spTree>
    <p:extLst>
      <p:ext uri="{BB962C8B-B14F-4D97-AF65-F5344CB8AC3E}">
        <p14:creationId xmlns:p14="http://schemas.microsoft.com/office/powerpoint/2010/main" val="133487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A4D0-B92F-C638-61CC-A96D5B11536F}"/>
              </a:ext>
            </a:extLst>
          </p:cNvPr>
          <p:cNvSpPr>
            <a:spLocks noGrp="1"/>
          </p:cNvSpPr>
          <p:nvPr>
            <p:ph type="title"/>
          </p:nvPr>
        </p:nvSpPr>
        <p:spPr>
          <a:xfrm>
            <a:off x="838200" y="352624"/>
            <a:ext cx="9995263" cy="656826"/>
          </a:xfrm>
        </p:spPr>
        <p:txBody>
          <a:bodyPr/>
          <a:lstStyle/>
          <a:p>
            <a:pPr algn="ctr"/>
            <a:r>
              <a:rPr lang="en-US" sz="3200" b="0" dirty="0">
                <a:solidFill>
                  <a:srgbClr val="D4D4D4"/>
                </a:solidFill>
                <a:effectLst/>
                <a:latin typeface="Consolas" panose="020B0609020204030204" pitchFamily="49" charset="0"/>
              </a:rPr>
              <a:t>Drag &amp; Drop installation of </a:t>
            </a:r>
            <a:r>
              <a:rPr lang="en-US" sz="3200" b="0" dirty="0" err="1">
                <a:solidFill>
                  <a:srgbClr val="D4D4D4"/>
                </a:solidFill>
                <a:effectLst/>
                <a:latin typeface="Consolas" panose="020B0609020204030204" pitchFamily="49" charset="0"/>
              </a:rPr>
              <a:t>MicroPython</a:t>
            </a:r>
            <a:endParaRPr lang="en-US" dirty="0"/>
          </a:p>
        </p:txBody>
      </p:sp>
      <p:sp>
        <p:nvSpPr>
          <p:cNvPr id="3" name="Content Placeholder 2">
            <a:extLst>
              <a:ext uri="{FF2B5EF4-FFF2-40B4-BE49-F238E27FC236}">
                <a16:creationId xmlns:a16="http://schemas.microsoft.com/office/drawing/2014/main" id="{E3217453-A4F5-CFA0-0A76-7BE3B5451F1A}"/>
              </a:ext>
            </a:extLst>
          </p:cNvPr>
          <p:cNvSpPr>
            <a:spLocks noGrp="1"/>
          </p:cNvSpPr>
          <p:nvPr>
            <p:ph idx="1"/>
          </p:nvPr>
        </p:nvSpPr>
        <p:spPr>
          <a:xfrm>
            <a:off x="421907" y="1307832"/>
            <a:ext cx="11348186" cy="4881211"/>
          </a:xfrm>
        </p:spPr>
        <p:txBody>
          <a:bodyPr/>
          <a:lstStyle/>
          <a:p>
            <a:r>
              <a:rPr lang="en-US" sz="2400" b="0" dirty="0">
                <a:solidFill>
                  <a:srgbClr val="D4D4D4"/>
                </a:solidFill>
                <a:effectLst/>
                <a:latin typeface="Consolas" panose="020B0609020204030204" pitchFamily="49" charset="0"/>
              </a:rPr>
              <a:t>The animated GIF on the previous slide is a little misleading. The URL from which you download the uf2 file (in step 1 above) is located at the website linked to by clicking on </a:t>
            </a:r>
            <a:r>
              <a:rPr lang="en-US" sz="2400" b="0" dirty="0">
                <a:solidFill>
                  <a:srgbClr val="CE9178"/>
                </a:solidFill>
                <a:effectLst/>
                <a:latin typeface="Consolas" panose="020B0609020204030204" pitchFamily="49" charset="0"/>
              </a:rPr>
              <a:t>`INDEX.HTM`</a:t>
            </a:r>
            <a:r>
              <a:rPr lang="en-US" sz="2400" b="0" dirty="0">
                <a:solidFill>
                  <a:srgbClr val="D4D4D4"/>
                </a:solidFill>
                <a:effectLst/>
                <a:latin typeface="Consolas" panose="020B0609020204030204" pitchFamily="49" charset="0"/>
              </a:rPr>
              <a:t> (shown in step 3). Once you have downloaded that file, you just drag and drop it into the 'RPI-RP2’ folder.</a:t>
            </a:r>
          </a:p>
          <a:p>
            <a:r>
              <a:rPr lang="en-US" sz="2400" b="0" dirty="0">
                <a:solidFill>
                  <a:srgbClr val="D4D4D4"/>
                </a:solidFill>
                <a:effectLst/>
                <a:latin typeface="Consolas" panose="020B0609020204030204" pitchFamily="49" charset="0"/>
              </a:rPr>
              <a:t>STEP 1 Mount the new Pico on your computer’s filesystem.</a:t>
            </a:r>
          </a:p>
          <a:p>
            <a:pPr lvl="1"/>
            <a:r>
              <a:rPr lang="en-US" sz="2000" b="0" dirty="0">
                <a:solidFill>
                  <a:srgbClr val="D4D4D4"/>
                </a:solidFill>
                <a:effectLst/>
                <a:latin typeface="Consolas" panose="020B0609020204030204" pitchFamily="49" charset="0"/>
              </a:rPr>
              <a:t>Press and hold the 'BOOTSEL' button</a:t>
            </a:r>
          </a:p>
          <a:p>
            <a:pPr lvl="1"/>
            <a:r>
              <a:rPr lang="en-US" sz="2000" b="0" dirty="0">
                <a:solidFill>
                  <a:srgbClr val="D4D4D4"/>
                </a:solidFill>
                <a:effectLst/>
                <a:latin typeface="Consolas" panose="020B0609020204030204" pitchFamily="49" charset="0"/>
              </a:rPr>
              <a:t>Plug in the USB cable</a:t>
            </a:r>
          </a:p>
          <a:p>
            <a:pPr lvl="1"/>
            <a:r>
              <a:rPr lang="en-US" sz="2000" b="0" dirty="0">
                <a:solidFill>
                  <a:srgbClr val="D4D4D4"/>
                </a:solidFill>
                <a:effectLst/>
                <a:latin typeface="Consolas" panose="020B0609020204030204" pitchFamily="49" charset="0"/>
              </a:rPr>
              <a:t>Release the 'BOOTSEL' button</a:t>
            </a:r>
          </a:p>
          <a:p>
            <a:pPr lvl="1"/>
            <a:r>
              <a:rPr lang="en-US" sz="2000" b="0" dirty="0">
                <a:solidFill>
                  <a:srgbClr val="D4D4D4"/>
                </a:solidFill>
                <a:effectLst/>
                <a:latin typeface="Consolas" panose="020B0609020204030204" pitchFamily="49" charset="0"/>
              </a:rPr>
              <a:t>'RPI-RP2' now shows up mounted in the host computer's filesystem</a:t>
            </a:r>
          </a:p>
          <a:p>
            <a:r>
              <a:rPr lang="en-US" sz="2400" b="0" dirty="0">
                <a:solidFill>
                  <a:srgbClr val="D4D4D4"/>
                </a:solidFill>
                <a:effectLst/>
                <a:latin typeface="Consolas" panose="020B0609020204030204" pitchFamily="49" charset="0"/>
              </a:rPr>
              <a:t>STEP 2 Open ‘INDEX.HTM’, navigate to .UF2 file, download it</a:t>
            </a:r>
          </a:p>
          <a:p>
            <a:r>
              <a:rPr lang="en-US" sz="2400" b="0" dirty="0">
                <a:solidFill>
                  <a:srgbClr val="D4D4D4"/>
                </a:solidFill>
                <a:effectLst/>
                <a:latin typeface="Consolas" panose="020B0609020204030204" pitchFamily="49" charset="0"/>
              </a:rPr>
              <a:t>STEP 3 Drag &amp; Drop the .UF2 file into the 'RPI-RP2' folder</a:t>
            </a:r>
          </a:p>
          <a:p>
            <a:endParaRPr lang="en-US" dirty="0"/>
          </a:p>
        </p:txBody>
      </p:sp>
    </p:spTree>
    <p:extLst>
      <p:ext uri="{BB962C8B-B14F-4D97-AF65-F5344CB8AC3E}">
        <p14:creationId xmlns:p14="http://schemas.microsoft.com/office/powerpoint/2010/main" val="1752565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3D04112-8E0A-6368-D48A-1928FE81A898}"/>
              </a:ext>
            </a:extLst>
          </p:cNvPr>
          <p:cNvSpPr>
            <a:spLocks noGrp="1"/>
          </p:cNvSpPr>
          <p:nvPr>
            <p:ph type="title"/>
          </p:nvPr>
        </p:nvSpPr>
        <p:spPr>
          <a:xfrm>
            <a:off x="3886554" y="60341"/>
            <a:ext cx="4606731" cy="777202"/>
          </a:xfrm>
        </p:spPr>
        <p:txBody>
          <a:bodyPr/>
          <a:lstStyle/>
          <a:p>
            <a:r>
              <a:rPr lang="en-US" dirty="0"/>
              <a:t>Installation Steps</a:t>
            </a:r>
          </a:p>
        </p:txBody>
      </p:sp>
      <p:sp>
        <p:nvSpPr>
          <p:cNvPr id="3" name="Content Placeholder 2">
            <a:extLst>
              <a:ext uri="{FF2B5EF4-FFF2-40B4-BE49-F238E27FC236}">
                <a16:creationId xmlns:a16="http://schemas.microsoft.com/office/drawing/2014/main" id="{E322DF9C-23B8-A25D-6A93-16A6367107D7}"/>
              </a:ext>
            </a:extLst>
          </p:cNvPr>
          <p:cNvSpPr>
            <a:spLocks noGrp="1"/>
          </p:cNvSpPr>
          <p:nvPr>
            <p:ph idx="1"/>
          </p:nvPr>
        </p:nvSpPr>
        <p:spPr>
          <a:xfrm>
            <a:off x="3674323" y="837542"/>
            <a:ext cx="7314398" cy="1829795"/>
          </a:xfrm>
        </p:spPr>
        <p:txBody>
          <a:bodyPr/>
          <a:lstStyle/>
          <a:p>
            <a:r>
              <a:rPr lang="en-US" sz="2400" dirty="0"/>
              <a:t>After plugging in the USB with BOOTSEL pressed</a:t>
            </a:r>
          </a:p>
          <a:p>
            <a:r>
              <a:rPr lang="en-US" sz="2400" dirty="0"/>
              <a:t>RPI-RP2 folder shows up on Desktop</a:t>
            </a:r>
          </a:p>
          <a:p>
            <a:r>
              <a:rPr lang="en-US" sz="2400" dirty="0"/>
              <a:t>Click to open INDEX.HTM</a:t>
            </a:r>
          </a:p>
          <a:p>
            <a:r>
              <a:rPr lang="en-US" sz="2400" dirty="0"/>
              <a:t>This opens up ‘</a:t>
            </a:r>
            <a:r>
              <a:rPr lang="en-US" sz="2400" dirty="0">
                <a:hlinkClick r:id="rId2"/>
              </a:rPr>
              <a:t>Raspberry Pi Documentation</a:t>
            </a:r>
            <a:r>
              <a:rPr lang="en-US" sz="2400" dirty="0"/>
              <a:t>’ page</a:t>
            </a:r>
          </a:p>
        </p:txBody>
      </p:sp>
      <p:pic>
        <p:nvPicPr>
          <p:cNvPr id="5" name="Picture 4">
            <a:extLst>
              <a:ext uri="{FF2B5EF4-FFF2-40B4-BE49-F238E27FC236}">
                <a16:creationId xmlns:a16="http://schemas.microsoft.com/office/drawing/2014/main" id="{055735EA-68C0-45FE-9544-3629F1120D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088" y="491360"/>
            <a:ext cx="3037602" cy="1688499"/>
          </a:xfrm>
          <a:prstGeom prst="rect">
            <a:avLst/>
          </a:prstGeom>
        </p:spPr>
      </p:pic>
      <p:pic>
        <p:nvPicPr>
          <p:cNvPr id="7" name="Picture 6">
            <a:extLst>
              <a:ext uri="{FF2B5EF4-FFF2-40B4-BE49-F238E27FC236}">
                <a16:creationId xmlns:a16="http://schemas.microsoft.com/office/drawing/2014/main" id="{D6D24DA7-08F1-7451-84BC-A4E782C505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41" y="2408660"/>
            <a:ext cx="2204186" cy="1782004"/>
          </a:xfrm>
          <a:prstGeom prst="rect">
            <a:avLst/>
          </a:prstGeom>
        </p:spPr>
      </p:pic>
      <p:pic>
        <p:nvPicPr>
          <p:cNvPr id="9" name="Picture 8">
            <a:extLst>
              <a:ext uri="{FF2B5EF4-FFF2-40B4-BE49-F238E27FC236}">
                <a16:creationId xmlns:a16="http://schemas.microsoft.com/office/drawing/2014/main" id="{E177C65A-7B8C-FD3D-70D2-BD33F0F4C2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9492" y="2883964"/>
            <a:ext cx="2088529" cy="1688499"/>
          </a:xfrm>
          <a:prstGeom prst="rect">
            <a:avLst/>
          </a:prstGeom>
        </p:spPr>
      </p:pic>
      <p:sp>
        <p:nvSpPr>
          <p:cNvPr id="12" name="Content Placeholder 2">
            <a:extLst>
              <a:ext uri="{FF2B5EF4-FFF2-40B4-BE49-F238E27FC236}">
                <a16:creationId xmlns:a16="http://schemas.microsoft.com/office/drawing/2014/main" id="{ADCC90D9-1FB2-848C-4562-61A48B7D8BBE}"/>
              </a:ext>
            </a:extLst>
          </p:cNvPr>
          <p:cNvSpPr txBox="1">
            <a:spLocks/>
          </p:cNvSpPr>
          <p:nvPr/>
        </p:nvSpPr>
        <p:spPr bwMode="auto">
          <a:xfrm>
            <a:off x="5379914" y="3234030"/>
            <a:ext cx="3658208" cy="95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Scroll down</a:t>
            </a:r>
          </a:p>
          <a:p>
            <a:r>
              <a:rPr lang="en-US" sz="2400" dirty="0"/>
              <a:t>Click on ‘</a:t>
            </a:r>
            <a:r>
              <a:rPr lang="en-US" sz="2400" dirty="0" err="1"/>
              <a:t>MicroPython</a:t>
            </a:r>
            <a:r>
              <a:rPr lang="en-US" sz="2400" dirty="0"/>
              <a:t>’</a:t>
            </a:r>
          </a:p>
        </p:txBody>
      </p:sp>
      <p:pic>
        <p:nvPicPr>
          <p:cNvPr id="15" name="Picture 14">
            <a:extLst>
              <a:ext uri="{FF2B5EF4-FFF2-40B4-BE49-F238E27FC236}">
                <a16:creationId xmlns:a16="http://schemas.microsoft.com/office/drawing/2014/main" id="{48F6D2AE-17DD-9B41-E2B4-77251AE30EB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000" y="4578558"/>
            <a:ext cx="2491468" cy="2014260"/>
          </a:xfrm>
          <a:prstGeom prst="rect">
            <a:avLst/>
          </a:prstGeom>
        </p:spPr>
      </p:pic>
      <p:sp>
        <p:nvSpPr>
          <p:cNvPr id="16" name="Content Placeholder 2">
            <a:extLst>
              <a:ext uri="{FF2B5EF4-FFF2-40B4-BE49-F238E27FC236}">
                <a16:creationId xmlns:a16="http://schemas.microsoft.com/office/drawing/2014/main" id="{1F8361FA-EA5C-F40E-DA9F-6E31A38E7F7E}"/>
              </a:ext>
            </a:extLst>
          </p:cNvPr>
          <p:cNvSpPr txBox="1">
            <a:spLocks/>
          </p:cNvSpPr>
          <p:nvPr/>
        </p:nvSpPr>
        <p:spPr bwMode="auto">
          <a:xfrm>
            <a:off x="3259893" y="4789091"/>
            <a:ext cx="8604107" cy="182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Click on </a:t>
            </a:r>
            <a:r>
              <a:rPr lang="en-US" sz="2400" dirty="0">
                <a:solidFill>
                  <a:srgbClr val="FF0000"/>
                </a:solidFill>
              </a:rPr>
              <a:t>Raspberry Pi Pico W </a:t>
            </a:r>
            <a:r>
              <a:rPr lang="en-US" sz="2400" dirty="0"/>
              <a:t>to download latest .uf2 file</a:t>
            </a:r>
          </a:p>
          <a:p>
            <a:r>
              <a:rPr lang="en-US" sz="2400" dirty="0"/>
              <a:t>Drag and drop this file into RPI-RP2 folder</a:t>
            </a:r>
          </a:p>
          <a:p>
            <a:r>
              <a:rPr lang="en-US" sz="2400" dirty="0"/>
              <a:t>The RPI-RP2 folder will disappear</a:t>
            </a:r>
          </a:p>
          <a:p>
            <a:r>
              <a:rPr lang="en-US" sz="2400" dirty="0"/>
              <a:t>The Pico is now available as device /dev/ttyACM0</a:t>
            </a:r>
          </a:p>
        </p:txBody>
      </p:sp>
    </p:spTree>
    <p:extLst>
      <p:ext uri="{BB962C8B-B14F-4D97-AF65-F5344CB8AC3E}">
        <p14:creationId xmlns:p14="http://schemas.microsoft.com/office/powerpoint/2010/main" val="1953528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C29D-1C62-4730-93AB-E067527018E2}"/>
              </a:ext>
            </a:extLst>
          </p:cNvPr>
          <p:cNvSpPr>
            <a:spLocks noGrp="1"/>
          </p:cNvSpPr>
          <p:nvPr>
            <p:ph type="title"/>
          </p:nvPr>
        </p:nvSpPr>
        <p:spPr>
          <a:xfrm>
            <a:off x="34966" y="0"/>
            <a:ext cx="11104649" cy="1325563"/>
          </a:xfrm>
        </p:spPr>
        <p:txBody>
          <a:bodyPr/>
          <a:lstStyle/>
          <a:p>
            <a:r>
              <a:rPr lang="en-US" dirty="0"/>
              <a:t>Club communications are via Email &amp; Web !</a:t>
            </a:r>
          </a:p>
        </p:txBody>
      </p:sp>
      <p:sp>
        <p:nvSpPr>
          <p:cNvPr id="4" name="Content Placeholder 3">
            <a:extLst>
              <a:ext uri="{FF2B5EF4-FFF2-40B4-BE49-F238E27FC236}">
                <a16:creationId xmlns:a16="http://schemas.microsoft.com/office/drawing/2014/main" id="{8A569C42-5FC1-4C2E-8CB6-246561B60424}"/>
              </a:ext>
            </a:extLst>
          </p:cNvPr>
          <p:cNvSpPr>
            <a:spLocks noGrp="1"/>
          </p:cNvSpPr>
          <p:nvPr>
            <p:ph idx="1"/>
          </p:nvPr>
        </p:nvSpPr>
        <p:spPr>
          <a:xfrm>
            <a:off x="345988" y="1465606"/>
            <a:ext cx="11104648" cy="4781122"/>
          </a:xfrm>
        </p:spPr>
        <p:txBody>
          <a:bodyPr/>
          <a:lstStyle/>
          <a:p>
            <a:r>
              <a:rPr lang="en-US" sz="3200" dirty="0"/>
              <a:t>To join our email list(s), fill membership form at </a:t>
            </a:r>
            <a:r>
              <a:rPr lang="en-US" sz="3200" dirty="0">
                <a:hlinkClick r:id="rId2"/>
              </a:rPr>
              <a:t>handsontech.org&gt;New Members</a:t>
            </a:r>
            <a:endParaRPr lang="en-US" sz="3200" dirty="0"/>
          </a:p>
          <a:p>
            <a:pPr lvl="1">
              <a:spcBef>
                <a:spcPts val="1200"/>
              </a:spcBef>
            </a:pPr>
            <a:r>
              <a:rPr lang="en-US" dirty="0"/>
              <a:t>When asked for your email address, use a </a:t>
            </a:r>
            <a:r>
              <a:rPr lang="en-US" dirty="0" err="1"/>
              <a:t>gmail</a:t>
            </a:r>
            <a:r>
              <a:rPr lang="en-US" dirty="0"/>
              <a:t> email address if possible (we use google forums &amp; they are picky)</a:t>
            </a:r>
          </a:p>
          <a:p>
            <a:pPr lvl="1">
              <a:spcBef>
                <a:spcPts val="1200"/>
              </a:spcBef>
            </a:pPr>
            <a:r>
              <a:rPr lang="en-US" dirty="0"/>
              <a:t>You will be added automatically to our Hands-On Tech (H.O.T.) overall email list</a:t>
            </a:r>
          </a:p>
          <a:p>
            <a:pPr lvl="1">
              <a:spcBef>
                <a:spcPts val="1200"/>
              </a:spcBef>
            </a:pPr>
            <a:r>
              <a:rPr lang="en-US" dirty="0"/>
              <a:t>You will also be added to the Small Computers and/or 3D Printing mailing lists and forums if you expressed interest in the membership form.</a:t>
            </a:r>
          </a:p>
          <a:p>
            <a:r>
              <a:rPr lang="en-US" sz="3200" dirty="0"/>
              <a:t>Meeting calendar is at </a:t>
            </a:r>
            <a:r>
              <a:rPr lang="en-US" sz="3200" dirty="0">
                <a:hlinkClick r:id="rId3" action="ppaction://hlinkfile"/>
              </a:rPr>
              <a:t>handsontech.org</a:t>
            </a:r>
            <a:endParaRPr lang="en-US" sz="3200" dirty="0"/>
          </a:p>
        </p:txBody>
      </p:sp>
    </p:spTree>
    <p:extLst>
      <p:ext uri="{BB962C8B-B14F-4D97-AF65-F5344CB8AC3E}">
        <p14:creationId xmlns:p14="http://schemas.microsoft.com/office/powerpoint/2010/main" val="63100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24025" y="275358"/>
            <a:ext cx="9240254" cy="666549"/>
          </a:xfrm>
        </p:spPr>
        <p:txBody>
          <a:bodyPr/>
          <a:lstStyle/>
          <a:p>
            <a:pPr algn="ctr"/>
            <a:r>
              <a:rPr lang="en-US" dirty="0" err="1"/>
              <a:t>MicroPython</a:t>
            </a:r>
            <a:r>
              <a:rPr lang="en-US" dirty="0"/>
              <a:t> is poised to compete with Arduino</a:t>
            </a:r>
            <a:endParaRPr lang="en-US" sz="1600" dirty="0"/>
          </a:p>
        </p:txBody>
      </p:sp>
      <p:pic>
        <p:nvPicPr>
          <p:cNvPr id="6" name="Content Placeholder 5">
            <a:extLst>
              <a:ext uri="{FF2B5EF4-FFF2-40B4-BE49-F238E27FC236}">
                <a16:creationId xmlns:a16="http://schemas.microsoft.com/office/drawing/2014/main" id="{779FDAE0-5441-CF4D-450F-C81E40A0D2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9570" y="1902447"/>
            <a:ext cx="6477802" cy="3797679"/>
          </a:xfrm>
        </p:spPr>
      </p:pic>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1070695" y="5992487"/>
            <a:ext cx="10277391" cy="666549"/>
          </a:xfrm>
        </p:spPr>
        <p:txBody>
          <a:bodyPr/>
          <a:lstStyle/>
          <a:p>
            <a:r>
              <a:rPr lang="en-US" b="1" dirty="0">
                <a:solidFill>
                  <a:srgbClr val="CE9178"/>
                </a:solidFill>
                <a:effectLst/>
                <a:latin typeface="Consolas" panose="020B0609020204030204" pitchFamily="49" charset="0"/>
              </a:rPr>
              <a:t>#240 Time to Say Goodbye to Arduino and Go On to </a:t>
            </a:r>
            <a:r>
              <a:rPr lang="en-US" b="1" dirty="0" err="1">
                <a:solidFill>
                  <a:srgbClr val="CE9178"/>
                </a:solidFill>
                <a:effectLst/>
                <a:latin typeface="Consolas" panose="020B0609020204030204" pitchFamily="49" charset="0"/>
              </a:rPr>
              <a:t>Micropython</a:t>
            </a:r>
            <a:r>
              <a:rPr lang="en-US" b="1" dirty="0">
                <a:solidFill>
                  <a:srgbClr val="CE9178"/>
                </a:solidFill>
                <a:effectLst/>
                <a:latin typeface="Consolas" panose="020B0609020204030204" pitchFamily="49" charset="0"/>
              </a:rPr>
              <a:t> / Adafruit </a:t>
            </a:r>
            <a:r>
              <a:rPr lang="en-US" b="1" dirty="0" err="1">
                <a:solidFill>
                  <a:srgbClr val="CE9178"/>
                </a:solidFill>
                <a:effectLst/>
                <a:latin typeface="Consolas" panose="020B0609020204030204" pitchFamily="49" charset="0"/>
              </a:rPr>
              <a:t>Circuitpython</a:t>
            </a:r>
            <a:r>
              <a:rPr lang="en-US" b="1" dirty="0">
                <a:solidFill>
                  <a:srgbClr val="CE9178"/>
                </a:solidFill>
                <a:effectLst/>
                <a:latin typeface="Consolas" panose="020B0609020204030204" pitchFamily="49" charset="0"/>
              </a:rPr>
              <a:t>?</a:t>
            </a:r>
            <a:r>
              <a:rPr lang="en-US" b="1" dirty="0">
                <a:solidFill>
                  <a:srgbClr val="569CD6"/>
                </a:solidFill>
                <a:effectLst/>
                <a:latin typeface="Consolas" panose="020B0609020204030204" pitchFamily="49" charset="0"/>
              </a:rPr>
              <a:t> </a:t>
            </a:r>
            <a:r>
              <a:rPr lang="en-US" b="0" dirty="0">
                <a:solidFill>
                  <a:srgbClr val="FFFFFF"/>
                </a:solidFill>
                <a:effectLst/>
                <a:latin typeface="Consolas" panose="020B0609020204030204" pitchFamily="49" charset="0"/>
                <a:hlinkClick r:id="rId3"/>
              </a:rPr>
              <a:t>https://www.youtube.com/watch?v=m1miwCJtxeM&amp;list=RDCMUCu7_D0o48KbfhpEohoP7YSQ&amp;index=12</a:t>
            </a:r>
            <a:endParaRPr lang="en-US" b="0" dirty="0">
              <a:solidFill>
                <a:srgbClr val="FFFFFF"/>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481313" y="1017916"/>
            <a:ext cx="10674317" cy="80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Python seems to be the fastest growing programming language. It is also widely used to program Raspberry </a:t>
            </a:r>
            <a:r>
              <a:rPr lang="en-US" b="0" dirty="0" err="1">
                <a:solidFill>
                  <a:srgbClr val="D4D4D4"/>
                </a:solidFill>
                <a:effectLst/>
                <a:latin typeface="Consolas" panose="020B0609020204030204" pitchFamily="49" charset="0"/>
              </a:rPr>
              <a:t>Pis</a:t>
            </a:r>
            <a:r>
              <a:rPr lang="en-US" b="0" dirty="0">
                <a:solidFill>
                  <a:srgbClr val="D4D4D4"/>
                </a:solidFill>
                <a:effectLst/>
                <a:latin typeface="Consolas" panose="020B0609020204030204" pitchFamily="49" charset="0"/>
              </a:rPr>
              <a:t>, and it is on the verge to become available on our small microcontrollers. Has the time come to leave the Arduino IDE and go on? Time for a closer look.</a:t>
            </a:r>
          </a:p>
          <a:p>
            <a:endParaRPr lang="en-US" dirty="0"/>
          </a:p>
        </p:txBody>
      </p:sp>
    </p:spTree>
    <p:extLst>
      <p:ext uri="{BB962C8B-B14F-4D97-AF65-F5344CB8AC3E}">
        <p14:creationId xmlns:p14="http://schemas.microsoft.com/office/powerpoint/2010/main" val="440794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52900" y="198964"/>
            <a:ext cx="9240254" cy="566522"/>
          </a:xfrm>
        </p:spPr>
        <p:txBody>
          <a:bodyPr/>
          <a:lstStyle/>
          <a:p>
            <a:pPr algn="ctr"/>
            <a:r>
              <a:rPr lang="en-US" dirty="0"/>
              <a:t>Arduino embraces </a:t>
            </a:r>
            <a:r>
              <a:rPr lang="en-US" dirty="0" err="1"/>
              <a:t>MicroPython</a:t>
            </a:r>
            <a:endParaRPr lang="en-US" sz="1600" dirty="0"/>
          </a:p>
        </p:txBody>
      </p:sp>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500514" y="5918800"/>
            <a:ext cx="11377061" cy="666549"/>
          </a:xfrm>
        </p:spPr>
        <p:txBody>
          <a:bodyPr/>
          <a:lstStyle/>
          <a:p>
            <a:r>
              <a:rPr lang="en-US" b="1" dirty="0">
                <a:solidFill>
                  <a:srgbClr val="CE9178"/>
                </a:solidFill>
                <a:effectLst/>
                <a:latin typeface="Consolas" panose="020B0609020204030204" pitchFamily="49" charset="0"/>
              </a:rPr>
              <a:t>Arduino Announces Support for </a:t>
            </a:r>
            <a:r>
              <a:rPr lang="en-US" b="1" dirty="0" err="1">
                <a:solidFill>
                  <a:srgbClr val="CE9178"/>
                </a:solidFill>
                <a:effectLst/>
                <a:latin typeface="Consolas" panose="020B0609020204030204" pitchFamily="49" charset="0"/>
              </a:rPr>
              <a:t>MicroPython</a:t>
            </a:r>
            <a:r>
              <a:rPr lang="en-US" b="1" dirty="0">
                <a:solidFill>
                  <a:srgbClr val="CE9178"/>
                </a:solidFill>
                <a:effectLst/>
                <a:latin typeface="Consolas" panose="020B0609020204030204" pitchFamily="49" charset="0"/>
              </a:rPr>
              <a:t>, Brings it to Several of its Development Boards</a:t>
            </a:r>
            <a:r>
              <a:rPr lang="en-US" b="1" dirty="0">
                <a:solidFill>
                  <a:srgbClr val="569CD6"/>
                </a:solidFill>
                <a:effectLst/>
                <a:latin typeface="Consolas" panose="020B0609020204030204" pitchFamily="49" charset="0"/>
              </a:rPr>
              <a:t> </a:t>
            </a:r>
            <a:r>
              <a:rPr lang="en-US" b="0" u="sng" dirty="0">
                <a:solidFill>
                  <a:srgbClr val="FFFFFF"/>
                </a:solidFill>
                <a:effectLst/>
                <a:latin typeface="Consolas" panose="020B0609020204030204" pitchFamily="49" charset="0"/>
                <a:hlinkClick r:id="rId2"/>
              </a:rPr>
              <a:t>https://www.electronics-lab.com/arduino-announces-support-for-micropython-brings-it-to-several-of-its-development-boards/</a:t>
            </a:r>
            <a:endParaRPr lang="en-US" b="0" dirty="0">
              <a:solidFill>
                <a:srgbClr val="FFFFFF"/>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587141" y="902822"/>
            <a:ext cx="10674317" cy="118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So, it finally happened that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eventually became a part of the Arduino ecosystem. The Arduino team recently announced that it is bringing in the microcontroller-focused Python into a number of its products, making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the second officially-supported language in the history of the company. This is such a big move for Arduino which for a long time had focused only on C/C++ programming languages.</a:t>
            </a:r>
          </a:p>
          <a:p>
            <a:endParaRPr lang="en-US" dirty="0"/>
          </a:p>
        </p:txBody>
      </p:sp>
      <p:pic>
        <p:nvPicPr>
          <p:cNvPr id="12" name="Content Placeholder 11">
            <a:extLst>
              <a:ext uri="{FF2B5EF4-FFF2-40B4-BE49-F238E27FC236}">
                <a16:creationId xmlns:a16="http://schemas.microsoft.com/office/drawing/2014/main" id="{B7D544F6-61D2-8A8F-2D9F-9747C0849C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7343" y="2217571"/>
            <a:ext cx="4793381" cy="3637358"/>
          </a:xfrm>
        </p:spPr>
      </p:pic>
    </p:spTree>
    <p:extLst>
      <p:ext uri="{BB962C8B-B14F-4D97-AF65-F5344CB8AC3E}">
        <p14:creationId xmlns:p14="http://schemas.microsoft.com/office/powerpoint/2010/main" val="3268607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52900" y="198964"/>
            <a:ext cx="9240254" cy="566522"/>
          </a:xfrm>
        </p:spPr>
        <p:txBody>
          <a:bodyPr/>
          <a:lstStyle/>
          <a:p>
            <a:pPr algn="ctr"/>
            <a:r>
              <a:rPr lang="en-US" sz="2800" dirty="0"/>
              <a:t>Raspberry Pi introduces the Pico and the Pico W</a:t>
            </a:r>
          </a:p>
        </p:txBody>
      </p:sp>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957304" y="5723747"/>
            <a:ext cx="10277391" cy="666549"/>
          </a:xfrm>
        </p:spPr>
        <p:txBody>
          <a:bodyPr/>
          <a:lstStyle/>
          <a:p>
            <a:r>
              <a:rPr lang="en-US" b="1" dirty="0">
                <a:solidFill>
                  <a:srgbClr val="CE9178"/>
                </a:solidFill>
                <a:effectLst/>
                <a:latin typeface="Consolas" panose="020B0609020204030204" pitchFamily="49" charset="0"/>
              </a:rPr>
              <a:t>Raspberry Pi Dives Into The Microcontroller World With The New Raspberry Pi Pico </a:t>
            </a:r>
            <a:r>
              <a:rPr lang="en-US" b="0" u="sng" dirty="0">
                <a:solidFill>
                  <a:srgbClr val="FFFFFF"/>
                </a:solidFill>
                <a:effectLst/>
                <a:latin typeface="Consolas" panose="020B0609020204030204" pitchFamily="49" charset="0"/>
                <a:hlinkClick r:id="rId2"/>
              </a:rPr>
              <a:t>https://www.electronics-lab.com/raspberry-pi-dives-into-the-microcontroller-world-with-the-new-raspberry-pi-pico</a:t>
            </a:r>
            <a:r>
              <a:rPr lang="en-US" b="0" u="sng"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404261" y="800978"/>
            <a:ext cx="10915048" cy="118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Today, we woke up to some very interesting news. The Raspberry Pi foundation is finally taking their first steps in Arduino territory! Well, not quite, as they are more working together than rivaling each other. After both companies dominate the maker market with their widely popular, easy to use boards that the community loves, the Raspberry Pi Pico comes in, a blazing fast and peripheral-rich microcontroller, based on the brand new RP2040 chip.</a:t>
            </a:r>
          </a:p>
          <a:p>
            <a:endParaRPr lang="en-US" dirty="0"/>
          </a:p>
        </p:txBody>
      </p:sp>
      <p:pic>
        <p:nvPicPr>
          <p:cNvPr id="6" name="Content Placeholder 5">
            <a:extLst>
              <a:ext uri="{FF2B5EF4-FFF2-40B4-BE49-F238E27FC236}">
                <a16:creationId xmlns:a16="http://schemas.microsoft.com/office/drawing/2014/main" id="{231A377C-178F-5546-00D5-13DFFEC407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384" y="2098285"/>
            <a:ext cx="5964237" cy="3354883"/>
          </a:xfrm>
        </p:spPr>
      </p:pic>
    </p:spTree>
    <p:extLst>
      <p:ext uri="{BB962C8B-B14F-4D97-AF65-F5344CB8AC3E}">
        <p14:creationId xmlns:p14="http://schemas.microsoft.com/office/powerpoint/2010/main" val="1648741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49D01C-448D-8BA4-59BA-2CF8C3815F30}"/>
              </a:ext>
            </a:extLst>
          </p:cNvPr>
          <p:cNvSpPr>
            <a:spLocks noGrp="1"/>
          </p:cNvSpPr>
          <p:nvPr>
            <p:ph type="title"/>
          </p:nvPr>
        </p:nvSpPr>
        <p:spPr>
          <a:xfrm>
            <a:off x="687574" y="283002"/>
            <a:ext cx="10082349" cy="970198"/>
          </a:xfrm>
        </p:spPr>
        <p:txBody>
          <a:bodyPr/>
          <a:lstStyle/>
          <a:p>
            <a:pPr algn="ctr"/>
            <a:r>
              <a:rPr lang="en-US" dirty="0"/>
              <a:t>Code Comparison: Blink</a:t>
            </a:r>
          </a:p>
        </p:txBody>
      </p:sp>
      <p:sp>
        <p:nvSpPr>
          <p:cNvPr id="6" name="Content Placeholder 5">
            <a:extLst>
              <a:ext uri="{FF2B5EF4-FFF2-40B4-BE49-F238E27FC236}">
                <a16:creationId xmlns:a16="http://schemas.microsoft.com/office/drawing/2014/main" id="{2C4F5F62-F3E3-E14A-D43D-85F73CE80866}"/>
              </a:ext>
            </a:extLst>
          </p:cNvPr>
          <p:cNvSpPr>
            <a:spLocks noGrp="1"/>
          </p:cNvSpPr>
          <p:nvPr>
            <p:ph sz="half" idx="1"/>
          </p:nvPr>
        </p:nvSpPr>
        <p:spPr>
          <a:xfrm>
            <a:off x="2211349" y="1324047"/>
            <a:ext cx="1571380" cy="580691"/>
          </a:xfrm>
        </p:spPr>
        <p:txBody>
          <a:bodyPr/>
          <a:lstStyle/>
          <a:p>
            <a:pPr marL="0" indent="0">
              <a:buNone/>
            </a:pPr>
            <a:r>
              <a:rPr lang="en-US" dirty="0"/>
              <a:t>Arduino</a:t>
            </a:r>
          </a:p>
        </p:txBody>
      </p:sp>
      <p:sp>
        <p:nvSpPr>
          <p:cNvPr id="7" name="Content Placeholder 6">
            <a:extLst>
              <a:ext uri="{FF2B5EF4-FFF2-40B4-BE49-F238E27FC236}">
                <a16:creationId xmlns:a16="http://schemas.microsoft.com/office/drawing/2014/main" id="{194AFB09-8E75-C3F3-D473-E201F0E7E935}"/>
              </a:ext>
            </a:extLst>
          </p:cNvPr>
          <p:cNvSpPr>
            <a:spLocks noGrp="1"/>
          </p:cNvSpPr>
          <p:nvPr>
            <p:ph sz="half" idx="2"/>
          </p:nvPr>
        </p:nvSpPr>
        <p:spPr>
          <a:xfrm>
            <a:off x="7847052" y="1291701"/>
            <a:ext cx="2480109" cy="474813"/>
          </a:xfrm>
        </p:spPr>
        <p:txBody>
          <a:bodyPr/>
          <a:lstStyle/>
          <a:p>
            <a:pPr marL="0" indent="0">
              <a:buNone/>
            </a:pPr>
            <a:r>
              <a:rPr lang="en-US" dirty="0" err="1"/>
              <a:t>MicroPython</a:t>
            </a:r>
            <a:endParaRPr lang="en-US" dirty="0"/>
          </a:p>
        </p:txBody>
      </p:sp>
      <p:pic>
        <p:nvPicPr>
          <p:cNvPr id="9" name="Picture 8">
            <a:extLst>
              <a:ext uri="{FF2B5EF4-FFF2-40B4-BE49-F238E27FC236}">
                <a16:creationId xmlns:a16="http://schemas.microsoft.com/office/drawing/2014/main" id="{6150FFD3-62CD-C14A-7BDB-F5C6BFC2DD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493" y="2070772"/>
            <a:ext cx="5677507" cy="3212433"/>
          </a:xfrm>
          <a:prstGeom prst="rect">
            <a:avLst/>
          </a:prstGeom>
        </p:spPr>
      </p:pic>
      <p:pic>
        <p:nvPicPr>
          <p:cNvPr id="11" name="Picture 10">
            <a:extLst>
              <a:ext uri="{FF2B5EF4-FFF2-40B4-BE49-F238E27FC236}">
                <a16:creationId xmlns:a16="http://schemas.microsoft.com/office/drawing/2014/main" id="{8111F9AF-DFD9-15F6-7B57-1890E4EC9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72390"/>
            <a:ext cx="5792002" cy="3609195"/>
          </a:xfrm>
          <a:prstGeom prst="rect">
            <a:avLst/>
          </a:prstGeom>
        </p:spPr>
      </p:pic>
    </p:spTree>
    <p:extLst>
      <p:ext uri="{BB962C8B-B14F-4D97-AF65-F5344CB8AC3E}">
        <p14:creationId xmlns:p14="http://schemas.microsoft.com/office/powerpoint/2010/main" val="2996521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49D01C-448D-8BA4-59BA-2CF8C3815F30}"/>
              </a:ext>
            </a:extLst>
          </p:cNvPr>
          <p:cNvSpPr>
            <a:spLocks noGrp="1"/>
          </p:cNvSpPr>
          <p:nvPr>
            <p:ph type="title"/>
          </p:nvPr>
        </p:nvSpPr>
        <p:spPr>
          <a:xfrm>
            <a:off x="1020278" y="30829"/>
            <a:ext cx="9306883" cy="1325563"/>
          </a:xfrm>
        </p:spPr>
        <p:txBody>
          <a:bodyPr/>
          <a:lstStyle/>
          <a:p>
            <a:pPr algn="ctr"/>
            <a:r>
              <a:rPr lang="en-US" dirty="0"/>
              <a:t>Code Comparison: Blink</a:t>
            </a:r>
          </a:p>
        </p:txBody>
      </p:sp>
      <p:sp>
        <p:nvSpPr>
          <p:cNvPr id="6" name="Content Placeholder 5">
            <a:extLst>
              <a:ext uri="{FF2B5EF4-FFF2-40B4-BE49-F238E27FC236}">
                <a16:creationId xmlns:a16="http://schemas.microsoft.com/office/drawing/2014/main" id="{2C4F5F62-F3E3-E14A-D43D-85F73CE80866}"/>
              </a:ext>
            </a:extLst>
          </p:cNvPr>
          <p:cNvSpPr>
            <a:spLocks noGrp="1"/>
          </p:cNvSpPr>
          <p:nvPr>
            <p:ph sz="half" idx="1"/>
          </p:nvPr>
        </p:nvSpPr>
        <p:spPr>
          <a:xfrm>
            <a:off x="1864839" y="1291701"/>
            <a:ext cx="2793788" cy="580691"/>
          </a:xfrm>
        </p:spPr>
        <p:txBody>
          <a:bodyPr/>
          <a:lstStyle/>
          <a:p>
            <a:pPr marL="0" indent="0">
              <a:buNone/>
            </a:pPr>
            <a:r>
              <a:rPr lang="en-US" dirty="0" err="1"/>
              <a:t>CircuitPython</a:t>
            </a:r>
            <a:endParaRPr lang="en-US" dirty="0"/>
          </a:p>
        </p:txBody>
      </p:sp>
      <p:sp>
        <p:nvSpPr>
          <p:cNvPr id="7" name="Content Placeholder 6">
            <a:extLst>
              <a:ext uri="{FF2B5EF4-FFF2-40B4-BE49-F238E27FC236}">
                <a16:creationId xmlns:a16="http://schemas.microsoft.com/office/drawing/2014/main" id="{194AFB09-8E75-C3F3-D473-E201F0E7E935}"/>
              </a:ext>
            </a:extLst>
          </p:cNvPr>
          <p:cNvSpPr>
            <a:spLocks noGrp="1"/>
          </p:cNvSpPr>
          <p:nvPr>
            <p:ph sz="half" idx="2"/>
          </p:nvPr>
        </p:nvSpPr>
        <p:spPr>
          <a:xfrm>
            <a:off x="7751545" y="1291701"/>
            <a:ext cx="2480109" cy="474813"/>
          </a:xfrm>
        </p:spPr>
        <p:txBody>
          <a:bodyPr/>
          <a:lstStyle/>
          <a:p>
            <a:pPr marL="0" indent="0">
              <a:buNone/>
            </a:pPr>
            <a:r>
              <a:rPr lang="en-US" dirty="0" err="1"/>
              <a:t>MicroPython</a:t>
            </a:r>
            <a:endParaRPr lang="en-US" dirty="0"/>
          </a:p>
        </p:txBody>
      </p:sp>
      <p:pic>
        <p:nvPicPr>
          <p:cNvPr id="11" name="Picture 10">
            <a:extLst>
              <a:ext uri="{FF2B5EF4-FFF2-40B4-BE49-F238E27FC236}">
                <a16:creationId xmlns:a16="http://schemas.microsoft.com/office/drawing/2014/main" id="{8111F9AF-DFD9-15F6-7B57-1890E4EC9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870" y="1872392"/>
            <a:ext cx="5792002" cy="3609195"/>
          </a:xfrm>
          <a:prstGeom prst="rect">
            <a:avLst/>
          </a:prstGeom>
        </p:spPr>
      </p:pic>
      <p:pic>
        <p:nvPicPr>
          <p:cNvPr id="3" name="Picture 2">
            <a:extLst>
              <a:ext uri="{FF2B5EF4-FFF2-40B4-BE49-F238E27FC236}">
                <a16:creationId xmlns:a16="http://schemas.microsoft.com/office/drawing/2014/main" id="{789DD91E-3B64-4682-65D4-1CE24DC5FD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596" y="1872392"/>
            <a:ext cx="5742799" cy="3609195"/>
          </a:xfrm>
          <a:prstGeom prst="rect">
            <a:avLst/>
          </a:prstGeom>
        </p:spPr>
      </p:pic>
      <p:sp>
        <p:nvSpPr>
          <p:cNvPr id="2" name="TextBox 1">
            <a:extLst>
              <a:ext uri="{FF2B5EF4-FFF2-40B4-BE49-F238E27FC236}">
                <a16:creationId xmlns:a16="http://schemas.microsoft.com/office/drawing/2014/main" id="{3811CA72-F400-32BF-09EE-5AFA0C208604}"/>
              </a:ext>
            </a:extLst>
          </p:cNvPr>
          <p:cNvSpPr txBox="1"/>
          <p:nvPr/>
        </p:nvSpPr>
        <p:spPr>
          <a:xfrm>
            <a:off x="1864839" y="5746096"/>
            <a:ext cx="3047950" cy="646331"/>
          </a:xfrm>
          <a:prstGeom prst="rect">
            <a:avLst/>
          </a:prstGeom>
          <a:noFill/>
        </p:spPr>
        <p:txBody>
          <a:bodyPr wrap="none" rtlCol="0">
            <a:spAutoFit/>
          </a:bodyPr>
          <a:lstStyle/>
          <a:p>
            <a:r>
              <a:rPr lang="en-US" sz="3600" dirty="0">
                <a:solidFill>
                  <a:schemeClr val="bg1"/>
                </a:solidFill>
              </a:rPr>
              <a:t>Uses Mu editor</a:t>
            </a:r>
          </a:p>
        </p:txBody>
      </p:sp>
      <p:sp>
        <p:nvSpPr>
          <p:cNvPr id="4" name="TextBox 3">
            <a:extLst>
              <a:ext uri="{FF2B5EF4-FFF2-40B4-BE49-F238E27FC236}">
                <a16:creationId xmlns:a16="http://schemas.microsoft.com/office/drawing/2014/main" id="{AD9A6193-2124-FF26-7342-5E39FC1AC4D9}"/>
              </a:ext>
            </a:extLst>
          </p:cNvPr>
          <p:cNvSpPr txBox="1"/>
          <p:nvPr/>
        </p:nvSpPr>
        <p:spPr>
          <a:xfrm>
            <a:off x="7624050" y="5746097"/>
            <a:ext cx="3301930" cy="646331"/>
          </a:xfrm>
          <a:prstGeom prst="rect">
            <a:avLst/>
          </a:prstGeom>
          <a:noFill/>
        </p:spPr>
        <p:txBody>
          <a:bodyPr wrap="none" rtlCol="0">
            <a:spAutoFit/>
          </a:bodyPr>
          <a:lstStyle/>
          <a:p>
            <a:r>
              <a:rPr lang="en-US" sz="3600" dirty="0">
                <a:solidFill>
                  <a:schemeClr val="bg1"/>
                </a:solidFill>
              </a:rPr>
              <a:t>Uses </a:t>
            </a:r>
            <a:r>
              <a:rPr lang="en-US" sz="3600" dirty="0" err="1">
                <a:solidFill>
                  <a:schemeClr val="bg1"/>
                </a:solidFill>
              </a:rPr>
              <a:t>Thonny</a:t>
            </a:r>
            <a:r>
              <a:rPr lang="en-US" sz="3600" dirty="0">
                <a:solidFill>
                  <a:schemeClr val="bg1"/>
                </a:solidFill>
              </a:rPr>
              <a:t> IDE</a:t>
            </a:r>
          </a:p>
        </p:txBody>
      </p:sp>
    </p:spTree>
    <p:extLst>
      <p:ext uri="{BB962C8B-B14F-4D97-AF65-F5344CB8AC3E}">
        <p14:creationId xmlns:p14="http://schemas.microsoft.com/office/powerpoint/2010/main" val="2562548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D3F5-4C53-B604-A32D-3D5FFE6D12F7}"/>
              </a:ext>
            </a:extLst>
          </p:cNvPr>
          <p:cNvSpPr>
            <a:spLocks noGrp="1"/>
          </p:cNvSpPr>
          <p:nvPr>
            <p:ph type="title"/>
          </p:nvPr>
        </p:nvSpPr>
        <p:spPr/>
        <p:txBody>
          <a:bodyPr/>
          <a:lstStyle/>
          <a:p>
            <a:pPr algn="ctr"/>
            <a:r>
              <a:rPr lang="en-US" dirty="0"/>
              <a:t>How to get started with Python</a:t>
            </a:r>
          </a:p>
        </p:txBody>
      </p:sp>
      <p:sp>
        <p:nvSpPr>
          <p:cNvPr id="3" name="Content Placeholder 2">
            <a:extLst>
              <a:ext uri="{FF2B5EF4-FFF2-40B4-BE49-F238E27FC236}">
                <a16:creationId xmlns:a16="http://schemas.microsoft.com/office/drawing/2014/main" id="{F69C8236-7286-F99C-7673-E97AA8A8856A}"/>
              </a:ext>
            </a:extLst>
          </p:cNvPr>
          <p:cNvSpPr>
            <a:spLocks noGrp="1"/>
          </p:cNvSpPr>
          <p:nvPr>
            <p:ph idx="1"/>
          </p:nvPr>
        </p:nvSpPr>
        <p:spPr>
          <a:xfrm>
            <a:off x="559066" y="1199983"/>
            <a:ext cx="10904621" cy="2390240"/>
          </a:xfrm>
        </p:spPr>
        <p:txBody>
          <a:bodyPr/>
          <a:lstStyle/>
          <a:p>
            <a:pPr marL="514350" indent="-514350">
              <a:buFont typeface="+mj-lt"/>
              <a:buAutoNum type="arabicPeriod"/>
            </a:pPr>
            <a:r>
              <a:rPr lang="en-US" dirty="0"/>
              <a:t>Reuven Lerner’s free online course</a:t>
            </a:r>
          </a:p>
          <a:p>
            <a:pPr lvl="1"/>
            <a:r>
              <a:rPr lang="en-US" dirty="0"/>
              <a:t>Python for Non-Programmers</a:t>
            </a:r>
          </a:p>
          <a:p>
            <a:pPr lvl="1"/>
            <a:r>
              <a:rPr lang="en-US" b="0" u="sng" dirty="0">
                <a:solidFill>
                  <a:srgbClr val="D4D4D4"/>
                </a:solidFill>
                <a:effectLst/>
                <a:latin typeface="Consolas" panose="020B0609020204030204" pitchFamily="49" charset="0"/>
                <a:hlinkClick r:id="rId2"/>
              </a:rPr>
              <a:t>https://store.lerner.co.il/python-for-non-programmers-live</a:t>
            </a:r>
            <a:endParaRPr lang="en-US" dirty="0"/>
          </a:p>
          <a:p>
            <a:pPr marL="514350" indent="-514350">
              <a:buFont typeface="+mj-lt"/>
              <a:buAutoNum type="arabicPeriod"/>
            </a:pPr>
            <a:r>
              <a:rPr lang="en-US" dirty="0"/>
              <a:t>Eric </a:t>
            </a:r>
            <a:r>
              <a:rPr lang="en-US" dirty="0" err="1"/>
              <a:t>Matthes</a:t>
            </a:r>
            <a:r>
              <a:rPr lang="en-US" dirty="0"/>
              <a:t>’ Python Crash Course</a:t>
            </a:r>
          </a:p>
          <a:p>
            <a:pPr marL="514350" indent="-514350">
              <a:buFont typeface="+mj-lt"/>
              <a:buAutoNum type="arabicPeriod"/>
            </a:pPr>
            <a:r>
              <a:rPr lang="en-US" dirty="0"/>
              <a:t>Dive right in with The Official Raspberry Pi Pico Guide</a:t>
            </a:r>
          </a:p>
          <a:p>
            <a:pPr marL="0" indent="0">
              <a:buNone/>
            </a:pPr>
            <a:endParaRPr lang="en-US" dirty="0"/>
          </a:p>
        </p:txBody>
      </p:sp>
      <p:pic>
        <p:nvPicPr>
          <p:cNvPr id="5" name="Picture 4">
            <a:extLst>
              <a:ext uri="{FF2B5EF4-FFF2-40B4-BE49-F238E27FC236}">
                <a16:creationId xmlns:a16="http://schemas.microsoft.com/office/drawing/2014/main" id="{71048F30-31A2-C951-7FFD-0AE7CFA66A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8064" y="3590223"/>
            <a:ext cx="2175692" cy="2874098"/>
          </a:xfrm>
          <a:prstGeom prst="rect">
            <a:avLst/>
          </a:prstGeom>
        </p:spPr>
      </p:pic>
      <p:pic>
        <p:nvPicPr>
          <p:cNvPr id="7" name="Picture 6">
            <a:extLst>
              <a:ext uri="{FF2B5EF4-FFF2-40B4-BE49-F238E27FC236}">
                <a16:creationId xmlns:a16="http://schemas.microsoft.com/office/drawing/2014/main" id="{51281349-80EF-CFEC-2C9E-CFAADA2658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1553" y="3681740"/>
            <a:ext cx="2691064" cy="2691064"/>
          </a:xfrm>
          <a:prstGeom prst="rect">
            <a:avLst/>
          </a:prstGeom>
        </p:spPr>
      </p:pic>
    </p:spTree>
    <p:extLst>
      <p:ext uri="{BB962C8B-B14F-4D97-AF65-F5344CB8AC3E}">
        <p14:creationId xmlns:p14="http://schemas.microsoft.com/office/powerpoint/2010/main" val="3992536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C65F-2D72-0CCB-F4F5-432F07C32BB3}"/>
              </a:ext>
            </a:extLst>
          </p:cNvPr>
          <p:cNvSpPr>
            <a:spLocks noGrp="1"/>
          </p:cNvSpPr>
          <p:nvPr>
            <p:ph type="title"/>
          </p:nvPr>
        </p:nvSpPr>
        <p:spPr>
          <a:xfrm>
            <a:off x="2656572" y="206943"/>
            <a:ext cx="6458552" cy="969576"/>
          </a:xfrm>
        </p:spPr>
        <p:txBody>
          <a:bodyPr/>
          <a:lstStyle/>
          <a:p>
            <a:pPr algn="ctr"/>
            <a:r>
              <a:rPr lang="en-US" sz="4000" dirty="0"/>
              <a:t>Some Relevant Links</a:t>
            </a:r>
          </a:p>
        </p:txBody>
      </p:sp>
      <p:sp>
        <p:nvSpPr>
          <p:cNvPr id="3" name="Content Placeholder 2">
            <a:extLst>
              <a:ext uri="{FF2B5EF4-FFF2-40B4-BE49-F238E27FC236}">
                <a16:creationId xmlns:a16="http://schemas.microsoft.com/office/drawing/2014/main" id="{8199713D-204F-FAE0-E2AD-B25A378DC253}"/>
              </a:ext>
            </a:extLst>
          </p:cNvPr>
          <p:cNvSpPr>
            <a:spLocks noGrp="1"/>
          </p:cNvSpPr>
          <p:nvPr>
            <p:ph idx="1"/>
          </p:nvPr>
        </p:nvSpPr>
        <p:spPr>
          <a:xfrm>
            <a:off x="838200" y="1349774"/>
            <a:ext cx="10515600" cy="5128028"/>
          </a:xfrm>
        </p:spPr>
        <p:txBody>
          <a:bodyPr/>
          <a:lstStyle/>
          <a:p>
            <a:r>
              <a:rPr lang="en-US" sz="2000" b="0" dirty="0">
                <a:solidFill>
                  <a:srgbClr val="D4D4D4"/>
                </a:solidFill>
                <a:effectLst/>
                <a:latin typeface="Consolas" panose="020B0609020204030204" pitchFamily="49" charset="0"/>
              </a:rPr>
              <a:t>Video (55 min) presented at FOSDEM '23 </a:t>
            </a:r>
            <a:r>
              <a:rPr lang="en-US" sz="2000" b="0" dirty="0">
                <a:solidFill>
                  <a:srgbClr val="CE9178"/>
                </a:solidFill>
                <a:effectLst/>
                <a:latin typeface="Consolas" panose="020B0609020204030204" pitchFamily="49" charset="0"/>
              </a:rPr>
              <a:t>An Introduction to </a:t>
            </a:r>
            <a:r>
              <a:rPr lang="en-US" sz="2000" b="0" dirty="0" err="1">
                <a:solidFill>
                  <a:srgbClr val="CE9178"/>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https://ftp.osuosl.org/pub/fosdem/2023/UD2.218A/python_micropython_intro.mp4</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Random Nerd Tutorials </a:t>
            </a:r>
            <a:r>
              <a:rPr lang="en-US" sz="2000" b="0" dirty="0">
                <a:solidFill>
                  <a:srgbClr val="CE9178"/>
                </a:solidFill>
                <a:effectLst/>
                <a:latin typeface="Consolas" panose="020B0609020204030204" pitchFamily="49" charset="0"/>
              </a:rPr>
              <a:t>Getting Started with </a:t>
            </a:r>
            <a:r>
              <a:rPr lang="en-US" sz="2000" b="0" dirty="0" err="1">
                <a:solidFill>
                  <a:srgbClr val="CE9178"/>
                </a:solidFill>
                <a:effectLst/>
                <a:latin typeface="Consolas" panose="020B0609020204030204" pitchFamily="49" charset="0"/>
              </a:rPr>
              <a:t>Thonny</a:t>
            </a:r>
            <a:r>
              <a:rPr lang="en-US" sz="2000" b="0" dirty="0">
                <a:solidFill>
                  <a:srgbClr val="CE9178"/>
                </a:solidFill>
                <a:effectLst/>
                <a:latin typeface="Consolas" panose="020B0609020204030204" pitchFamily="49" charset="0"/>
              </a:rPr>
              <a:t>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(Python) IDE for ESP32 and ESP8266</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https://randomnerdtutorials.com/?s=flash+firmware+onto+8266</a:t>
            </a:r>
            <a:endParaRPr lang="en-US" sz="2000" b="0" dirty="0">
              <a:solidFill>
                <a:srgbClr val="D4D4D4"/>
              </a:solidFill>
              <a:effectLst/>
              <a:latin typeface="Consolas" panose="020B0609020204030204" pitchFamily="49" charset="0"/>
            </a:endParaRPr>
          </a:p>
          <a:p>
            <a:r>
              <a:rPr lang="en-US" sz="2000" b="0" dirty="0" err="1">
                <a:solidFill>
                  <a:srgbClr val="CE9178"/>
                </a:solidFill>
                <a:effectLst/>
                <a:latin typeface="Consolas" panose="020B0609020204030204" pitchFamily="49" charset="0"/>
              </a:rPr>
              <a:t>Sonoff</a:t>
            </a:r>
            <a:r>
              <a:rPr lang="en-US" sz="2000" b="0" dirty="0">
                <a:solidFill>
                  <a:srgbClr val="CE9178"/>
                </a:solidFill>
                <a:effectLst/>
                <a:latin typeface="Consolas" panose="020B0609020204030204" pitchFamily="49" charset="0"/>
              </a:rPr>
              <a:t> DIY Smart Switch Project</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https://drive.google.com/file/d/1whJVSwAy5lDRt20VTkXW4LZ6KZNcHsqH/view</a:t>
            </a:r>
            <a:endParaRPr lang="en-US" sz="2000" b="0" dirty="0">
              <a:solidFill>
                <a:srgbClr val="D4D4D4"/>
              </a:solidFill>
              <a:effectLst/>
              <a:latin typeface="Consolas" panose="020B0609020204030204" pitchFamily="49" charset="0"/>
            </a:endParaRPr>
          </a:p>
          <a:p>
            <a:r>
              <a:rPr lang="en-US" sz="2000" b="0" dirty="0">
                <a:solidFill>
                  <a:srgbClr val="CE9178"/>
                </a:solidFill>
                <a:effectLst/>
                <a:latin typeface="Consolas" panose="020B0609020204030204" pitchFamily="49" charset="0"/>
              </a:rPr>
              <a:t>What is the difference between Python and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https://www.educative.io/answers/what-is-the-difference-between-python-and-micropython</a:t>
            </a:r>
            <a:endParaRPr lang="en-US" sz="2000" b="0" dirty="0">
              <a:solidFill>
                <a:srgbClr val="D4D4D4"/>
              </a:solidFill>
              <a:effectLst/>
              <a:latin typeface="Consolas" panose="020B0609020204030204" pitchFamily="49" charset="0"/>
            </a:endParaRPr>
          </a:p>
          <a:p>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vs Python </a:t>
            </a:r>
            <a:r>
              <a:rPr lang="en-US" sz="2000" b="0" u="sng" dirty="0">
                <a:solidFill>
                  <a:srgbClr val="D4D4D4"/>
                </a:solidFill>
                <a:effectLst/>
                <a:latin typeface="Consolas" panose="020B0609020204030204" pitchFamily="49" charset="0"/>
                <a:hlinkClick r:id="rId6"/>
              </a:rPr>
              <a:t>https://linuxhint.com/micropython-vs-python-comparison/</a:t>
            </a: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49735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C65F-2D72-0CCB-F4F5-432F07C32BB3}"/>
              </a:ext>
            </a:extLst>
          </p:cNvPr>
          <p:cNvSpPr>
            <a:spLocks noGrp="1"/>
          </p:cNvSpPr>
          <p:nvPr>
            <p:ph type="title"/>
          </p:nvPr>
        </p:nvSpPr>
        <p:spPr>
          <a:xfrm>
            <a:off x="2637322" y="24211"/>
            <a:ext cx="5890661" cy="1325563"/>
          </a:xfrm>
        </p:spPr>
        <p:txBody>
          <a:bodyPr/>
          <a:lstStyle/>
          <a:p>
            <a:pPr algn="ctr"/>
            <a:r>
              <a:rPr lang="en-US" sz="4000" dirty="0"/>
              <a:t>More</a:t>
            </a:r>
            <a:r>
              <a:rPr lang="en-US" dirty="0"/>
              <a:t> Relevant Links</a:t>
            </a:r>
          </a:p>
        </p:txBody>
      </p:sp>
      <p:sp>
        <p:nvSpPr>
          <p:cNvPr id="3" name="Content Placeholder 2">
            <a:extLst>
              <a:ext uri="{FF2B5EF4-FFF2-40B4-BE49-F238E27FC236}">
                <a16:creationId xmlns:a16="http://schemas.microsoft.com/office/drawing/2014/main" id="{8199713D-204F-FAE0-E2AD-B25A378DC253}"/>
              </a:ext>
            </a:extLst>
          </p:cNvPr>
          <p:cNvSpPr>
            <a:spLocks noGrp="1"/>
          </p:cNvSpPr>
          <p:nvPr>
            <p:ph idx="1"/>
          </p:nvPr>
        </p:nvSpPr>
        <p:spPr>
          <a:xfrm>
            <a:off x="838200" y="1349774"/>
            <a:ext cx="10515600" cy="4916272"/>
          </a:xfrm>
        </p:spPr>
        <p:txBody>
          <a:bodyPr/>
          <a:lstStyle/>
          <a:p>
            <a:r>
              <a:rPr lang="en-US" sz="2000" b="0" dirty="0">
                <a:solidFill>
                  <a:srgbClr val="D4D4D4"/>
                </a:solidFill>
                <a:effectLst/>
                <a:latin typeface="Consolas" panose="020B0609020204030204" pitchFamily="49" charset="0"/>
              </a:rPr>
              <a:t>Video: </a:t>
            </a:r>
            <a:r>
              <a:rPr lang="en-US" sz="2000" b="0" dirty="0" err="1">
                <a:solidFill>
                  <a:srgbClr val="CE9178"/>
                </a:solidFill>
                <a:effectLst/>
                <a:latin typeface="Consolas" panose="020B0609020204030204" pitchFamily="49" charset="0"/>
              </a:rPr>
              <a:t>CircuitPython</a:t>
            </a:r>
            <a:r>
              <a:rPr lang="en-US" sz="2000" b="0" dirty="0">
                <a:solidFill>
                  <a:srgbClr val="CE9178"/>
                </a:solidFill>
                <a:effectLst/>
                <a:latin typeface="Consolas" panose="020B0609020204030204" pitchFamily="49" charset="0"/>
              </a:rPr>
              <a:t> vs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https://core-electronics.com.au/videos/circuitpython-vs-micropython-key-differences</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Basic Comparison Between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and Arduino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https://www.youtube.com/watch?v=4eL5tQLDE2o</a:t>
            </a:r>
            <a:endParaRPr lang="en-US" sz="2000" b="0" dirty="0">
              <a:solidFill>
                <a:srgbClr val="D4D4D4"/>
              </a:solidFill>
              <a:effectLst/>
              <a:latin typeface="Consolas" panose="020B0609020204030204" pitchFamily="49" charset="0"/>
            </a:endParaRPr>
          </a:p>
          <a:p>
            <a:r>
              <a:rPr lang="en-US" sz="2000" b="0" dirty="0">
                <a:solidFill>
                  <a:srgbClr val="CE9178"/>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Website</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https://micropython.org/</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pyboard</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https://store.micropython.org/pyb-features</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Most Popular Programming Languages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6"/>
              </a:rPr>
              <a:t>https://statisticsanddata.org/data/the-most-popular-programming-languages-1965-2022-new-update/</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Asked on </a:t>
            </a:r>
            <a:r>
              <a:rPr lang="en-US" sz="2000" b="0" dirty="0" err="1">
                <a:solidFill>
                  <a:srgbClr val="D4D4D4"/>
                </a:solidFill>
                <a:effectLst/>
                <a:latin typeface="Consolas" panose="020B0609020204030204" pitchFamily="49" charset="0"/>
              </a:rPr>
              <a:t>CircuitPython</a:t>
            </a:r>
            <a:r>
              <a:rPr lang="en-US" sz="2000" b="0" dirty="0">
                <a:solidFill>
                  <a:srgbClr val="D4D4D4"/>
                </a:solidFill>
                <a:effectLst/>
                <a:latin typeface="Consolas" panose="020B0609020204030204" pitchFamily="49" charset="0"/>
              </a:rPr>
              <a:t> Forum if there is a </a:t>
            </a:r>
            <a:r>
              <a:rPr lang="en-US" sz="2000" b="0" dirty="0">
                <a:solidFill>
                  <a:srgbClr val="CE9178"/>
                </a:solidFill>
                <a:effectLst/>
                <a:latin typeface="Consolas" panose="020B0609020204030204" pitchFamily="49" charset="0"/>
              </a:rPr>
              <a:t>library to send emails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7"/>
              </a:rPr>
              <a:t>https://forums.adafruit.com/viewtopic.php?p=963132#p963132</a:t>
            </a:r>
            <a:r>
              <a:rPr lang="en-US" sz="2000" b="0" dirty="0">
                <a:solidFill>
                  <a:srgbClr val="D4D4D4"/>
                </a:solidFill>
                <a:effectLst/>
                <a:latin typeface="Consolas" panose="020B0609020204030204" pitchFamily="49" charset="0"/>
              </a:rPr>
              <a:t> like </a:t>
            </a:r>
            <a:r>
              <a:rPr lang="en-US" sz="2000" b="0" dirty="0" err="1">
                <a:solidFill>
                  <a:srgbClr val="D4D4D4"/>
                </a:solidFill>
                <a:effectLst/>
                <a:latin typeface="Consolas" panose="020B0609020204030204" pitchFamily="49" charset="0"/>
              </a:rPr>
              <a:t>uMail</a:t>
            </a:r>
            <a:r>
              <a:rPr lang="en-US" sz="2000" b="0" dirty="0">
                <a:solidFill>
                  <a:srgbClr val="D4D4D4"/>
                </a:solidFill>
                <a:effectLst/>
                <a:latin typeface="Consolas" panose="020B0609020204030204" pitchFamily="49" charset="0"/>
              </a:rPr>
              <a:t> in </a:t>
            </a:r>
            <a:r>
              <a:rPr lang="en-US" sz="2000" b="0" dirty="0" err="1">
                <a:solidFill>
                  <a:srgbClr val="D4D4D4"/>
                </a:solidFill>
                <a:effectLst/>
                <a:latin typeface="Consolas" panose="020B0609020204030204" pitchFamily="49" charset="0"/>
              </a:rPr>
              <a:t>MicroPython</a:t>
            </a:r>
            <a:endParaRPr lang="en-US" sz="2000"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838698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80AD-1335-653C-167D-DA3DB0008B9A}"/>
              </a:ext>
            </a:extLst>
          </p:cNvPr>
          <p:cNvSpPr>
            <a:spLocks noGrp="1"/>
          </p:cNvSpPr>
          <p:nvPr>
            <p:ph type="title"/>
          </p:nvPr>
        </p:nvSpPr>
        <p:spPr>
          <a:xfrm>
            <a:off x="654518" y="492674"/>
            <a:ext cx="9995263" cy="880564"/>
          </a:xfrm>
        </p:spPr>
        <p:txBody>
          <a:bodyPr/>
          <a:lstStyle/>
          <a:p>
            <a:pPr algn="ctr"/>
            <a:r>
              <a:rPr lang="en-US" sz="4000" dirty="0"/>
              <a:t>Links relating to </a:t>
            </a:r>
            <a:r>
              <a:rPr lang="en-US" sz="4000" dirty="0" err="1"/>
              <a:t>MicroPython</a:t>
            </a:r>
            <a:r>
              <a:rPr lang="en-US" sz="4000" dirty="0"/>
              <a:t> and Pico</a:t>
            </a:r>
          </a:p>
        </p:txBody>
      </p:sp>
      <p:sp>
        <p:nvSpPr>
          <p:cNvPr id="3" name="Content Placeholder 2">
            <a:extLst>
              <a:ext uri="{FF2B5EF4-FFF2-40B4-BE49-F238E27FC236}">
                <a16:creationId xmlns:a16="http://schemas.microsoft.com/office/drawing/2014/main" id="{07EDA5E7-394B-1F7F-C943-81BC529DEC4D}"/>
              </a:ext>
            </a:extLst>
          </p:cNvPr>
          <p:cNvSpPr>
            <a:spLocks noGrp="1"/>
          </p:cNvSpPr>
          <p:nvPr>
            <p:ph idx="1"/>
          </p:nvPr>
        </p:nvSpPr>
        <p:spPr>
          <a:xfrm>
            <a:off x="654518" y="1777499"/>
            <a:ext cx="11097928" cy="4324918"/>
          </a:xfrm>
        </p:spPr>
        <p:txBody>
          <a:bodyPr/>
          <a:lstStyle/>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The official documentation for Raspberry Pi computers and microcontrollers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https://www.raspberrypi.com/documentation/microcontrollers/?version=E0C9125B0D9B</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Connecting to the Internet with Raspberry Pi Pico W</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https://datasheets.raspberrypi.com/picow/connecting-to-the-internet-with-pico-w.pdf</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documentation (for the RP2)</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https://docs.micropython.org/en/latest/rp2/general.html</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Kevin McAleer video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Threads - Use Both Cores, on Raspberry Pi Pico and ESP32</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https://www.youtube.com/watch?v=QeDnjcdGrpY</a:t>
            </a:r>
            <a:r>
              <a:rPr lang="en-US" sz="2000" b="0" dirty="0">
                <a:solidFill>
                  <a:srgbClr val="D4D4D4"/>
                </a:solidFill>
                <a:effectLst/>
                <a:latin typeface="Consolas" panose="020B0609020204030204" pitchFamily="49" charset="0"/>
              </a:rPr>
              <a:t>)</a:t>
            </a:r>
          </a:p>
          <a:p>
            <a:r>
              <a:rPr lang="en-US" sz="2000" dirty="0">
                <a:solidFill>
                  <a:srgbClr val="D4D4D4"/>
                </a:solidFill>
                <a:latin typeface="Consolas" panose="020B0609020204030204" pitchFamily="49" charset="0"/>
              </a:rPr>
              <a:t>[Development Boards / </a:t>
            </a:r>
            <a:r>
              <a:rPr lang="en-US" sz="2000" dirty="0" err="1">
                <a:solidFill>
                  <a:srgbClr val="D4D4D4"/>
                </a:solidFill>
                <a:latin typeface="Consolas" panose="020B0609020204030204" pitchFamily="49" charset="0"/>
              </a:rPr>
              <a:t>MicroPython</a:t>
            </a:r>
            <a:r>
              <a:rPr lang="en-US" sz="2000" dirty="0">
                <a:solidFill>
                  <a:srgbClr val="D4D4D4"/>
                </a:solidFill>
                <a:latin typeface="Consolas" panose="020B0609020204030204" pitchFamily="49" charset="0"/>
              </a:rPr>
              <a:t>](</a:t>
            </a:r>
            <a:r>
              <a:rPr lang="en-US" sz="2000" dirty="0">
                <a:solidFill>
                  <a:srgbClr val="D4D4D4"/>
                </a:solidFill>
                <a:latin typeface="Consolas" panose="020B0609020204030204" pitchFamily="49" charset="0"/>
                <a:hlinkClick r:id="rId6"/>
              </a:rPr>
              <a:t>https://www.adafruit.com/category/924</a:t>
            </a:r>
            <a:r>
              <a:rPr lang="en-US" sz="20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16954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80AD-1335-653C-167D-DA3DB0008B9A}"/>
              </a:ext>
            </a:extLst>
          </p:cNvPr>
          <p:cNvSpPr>
            <a:spLocks noGrp="1"/>
          </p:cNvSpPr>
          <p:nvPr>
            <p:ph type="title"/>
          </p:nvPr>
        </p:nvSpPr>
        <p:spPr>
          <a:xfrm>
            <a:off x="490888" y="492674"/>
            <a:ext cx="10318283" cy="880564"/>
          </a:xfrm>
        </p:spPr>
        <p:txBody>
          <a:bodyPr/>
          <a:lstStyle/>
          <a:p>
            <a:pPr algn="ctr"/>
            <a:r>
              <a:rPr lang="en-US" sz="4000" dirty="0"/>
              <a:t>More Links relating to </a:t>
            </a:r>
            <a:r>
              <a:rPr lang="en-US" sz="4000" dirty="0" err="1"/>
              <a:t>MicroPython</a:t>
            </a:r>
            <a:r>
              <a:rPr lang="en-US" sz="4000" dirty="0"/>
              <a:t> and Pico</a:t>
            </a:r>
          </a:p>
        </p:txBody>
      </p:sp>
      <p:sp>
        <p:nvSpPr>
          <p:cNvPr id="3" name="Content Placeholder 2">
            <a:extLst>
              <a:ext uri="{FF2B5EF4-FFF2-40B4-BE49-F238E27FC236}">
                <a16:creationId xmlns:a16="http://schemas.microsoft.com/office/drawing/2014/main" id="{07EDA5E7-394B-1F7F-C943-81BC529DEC4D}"/>
              </a:ext>
            </a:extLst>
          </p:cNvPr>
          <p:cNvSpPr>
            <a:spLocks noGrp="1"/>
          </p:cNvSpPr>
          <p:nvPr>
            <p:ph idx="1"/>
          </p:nvPr>
        </p:nvSpPr>
        <p:spPr>
          <a:xfrm>
            <a:off x="654518" y="1652371"/>
            <a:ext cx="11097928" cy="4351338"/>
          </a:xfrm>
        </p:spPr>
        <p:txBody>
          <a:bodyPr/>
          <a:lstStyle/>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#240 </a:t>
            </a:r>
            <a:r>
              <a:rPr lang="en-US" sz="2000" b="0" dirty="0">
                <a:solidFill>
                  <a:srgbClr val="CE9178"/>
                </a:solidFill>
                <a:effectLst/>
                <a:latin typeface="Consolas" panose="020B0609020204030204" pitchFamily="49" charset="0"/>
              </a:rPr>
              <a:t>Time to Say Good-Bye (to Arduino)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2"/>
              </a:rPr>
              <a:t>https://www.youtube.com/watch?v=m1miwCJtxeM&amp;list=RDCMUCu7_D0o48KbfhpEohoP7YSQ&amp;index=11</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#370 </a:t>
            </a:r>
            <a:r>
              <a:rPr lang="en-US" sz="2000" b="0" dirty="0">
                <a:solidFill>
                  <a:srgbClr val="CE9178"/>
                </a:solidFill>
                <a:effectLst/>
                <a:latin typeface="Consolas" panose="020B0609020204030204" pitchFamily="49" charset="0"/>
              </a:rPr>
              <a:t>Pi Pico vs Competition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3"/>
              </a:rPr>
              <a:t>https://www.youtube.com/watch?v=cVHCllbN3bQ</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#372 </a:t>
            </a:r>
            <a:r>
              <a:rPr lang="en-US" sz="2000" b="0" dirty="0">
                <a:solidFill>
                  <a:srgbClr val="CE9178"/>
                </a:solidFill>
                <a:effectLst/>
                <a:latin typeface="Consolas" panose="020B0609020204030204" pitchFamily="49" charset="0"/>
              </a:rPr>
              <a:t>How to use the two Cores of the Pi Pico? And how fast are Interrupts?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4"/>
              </a:rPr>
              <a:t>https://www.youtube.com/watch?v=9vvobRfFOwk</a:t>
            </a:r>
            <a:r>
              <a:rPr lang="en-US" sz="2000" b="0" dirty="0">
                <a:solidFill>
                  <a:srgbClr val="D4D4D4"/>
                </a:solidFill>
                <a:effectLst/>
                <a:latin typeface="Consolas" panose="020B0609020204030204" pitchFamily="49" charset="0"/>
                <a:hlinkClick r:id="rId4"/>
              </a:rPr>
              <a:t> </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Drone Bot Workshop </a:t>
            </a:r>
            <a:r>
              <a:rPr lang="en-US" sz="2000" b="0" dirty="0" err="1">
                <a:solidFill>
                  <a:srgbClr val="CE9178"/>
                </a:solidFill>
                <a:effectLst/>
                <a:latin typeface="Consolas" panose="020B0609020204030204" pitchFamily="49" charset="0"/>
              </a:rPr>
              <a:t>CircuitPython</a:t>
            </a:r>
            <a:r>
              <a:rPr lang="en-US" sz="2000" b="0" dirty="0">
                <a:solidFill>
                  <a:srgbClr val="CE9178"/>
                </a:solidFill>
                <a:effectLst/>
                <a:latin typeface="Consolas" panose="020B0609020204030204" pitchFamily="49" charset="0"/>
              </a:rPr>
              <a:t> with Raspberry Pi Pico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5"/>
              </a:rPr>
              <a:t>https://www.youtube.com/watch?v=07vG-_CcDG0</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Multi Thread Coding on the Raspberry Pi Pico in </a:t>
            </a:r>
            <a:r>
              <a:rPr lang="en-US" sz="2000" b="0" dirty="0" err="1">
                <a:solidFill>
                  <a:srgbClr val="CE9178"/>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6"/>
              </a:rPr>
              <a:t>https://www.youtube.com/watch?v=1q0EaTkztIs</a:t>
            </a:r>
            <a:endParaRPr lang="en-US" sz="2000" b="0" dirty="0">
              <a:solidFill>
                <a:srgbClr val="D4D4D4"/>
              </a:solidFill>
              <a:effectLst/>
              <a:latin typeface="Consolas" panose="020B0609020204030204" pitchFamily="49" charset="0"/>
            </a:endParaRPr>
          </a:p>
          <a:p>
            <a:pPr lvl="1"/>
            <a:r>
              <a:rPr lang="en-US" sz="2000" b="0" dirty="0">
                <a:solidFill>
                  <a:srgbClr val="D4D4D4"/>
                </a:solidFill>
                <a:effectLst/>
                <a:latin typeface="Consolas" panose="020B0609020204030204" pitchFamily="49" charset="0"/>
              </a:rPr>
              <a:t>Associated code on </a:t>
            </a:r>
            <a:r>
              <a:rPr lang="en-US" sz="2000" b="0" dirty="0">
                <a:solidFill>
                  <a:srgbClr val="CE9178"/>
                </a:solidFill>
                <a:effectLst/>
                <a:latin typeface="Consolas" panose="020B0609020204030204" pitchFamily="49" charset="0"/>
              </a:rPr>
              <a:t>GitHub repo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hlinkClick r:id="rId7"/>
              </a:rPr>
              <a:t>https://github.com/getis/pi-pico-spi-lcd-ili9341-st7789</a:t>
            </a: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0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E8FA-50CA-1E87-B5B3-FC1116339172}"/>
              </a:ext>
            </a:extLst>
          </p:cNvPr>
          <p:cNvSpPr>
            <a:spLocks noGrp="1"/>
          </p:cNvSpPr>
          <p:nvPr>
            <p:ph type="title"/>
          </p:nvPr>
        </p:nvSpPr>
        <p:spPr>
          <a:xfrm>
            <a:off x="652799" y="0"/>
            <a:ext cx="9995263" cy="1325563"/>
          </a:xfrm>
        </p:spPr>
        <p:txBody>
          <a:bodyPr/>
          <a:lstStyle/>
          <a:p>
            <a:pPr algn="ctr"/>
            <a:r>
              <a:rPr lang="en-US" dirty="0"/>
              <a:t>An Overview of Python &amp; </a:t>
            </a:r>
            <a:r>
              <a:rPr lang="en-US" dirty="0" err="1"/>
              <a:t>MicroPython</a:t>
            </a:r>
            <a:endParaRPr lang="en-US" dirty="0"/>
          </a:p>
        </p:txBody>
      </p:sp>
      <p:sp>
        <p:nvSpPr>
          <p:cNvPr id="3" name="Content Placeholder 2">
            <a:extLst>
              <a:ext uri="{FF2B5EF4-FFF2-40B4-BE49-F238E27FC236}">
                <a16:creationId xmlns:a16="http://schemas.microsoft.com/office/drawing/2014/main" id="{B56FBF37-8D9C-EC19-A827-2D659AEA0442}"/>
              </a:ext>
            </a:extLst>
          </p:cNvPr>
          <p:cNvSpPr>
            <a:spLocks noGrp="1"/>
          </p:cNvSpPr>
          <p:nvPr>
            <p:ph idx="1"/>
          </p:nvPr>
        </p:nvSpPr>
        <p:spPr>
          <a:xfrm>
            <a:off x="1925855" y="5348716"/>
            <a:ext cx="7814912" cy="1185628"/>
          </a:xfrm>
        </p:spPr>
        <p:txBody>
          <a:bodyPr/>
          <a:lstStyle/>
          <a:p>
            <a:pPr marL="0" indent="0">
              <a:buNone/>
            </a:pPr>
            <a:r>
              <a:rPr lang="en-US" dirty="0"/>
              <a:t>A Presentation for Hands On Technology Club</a:t>
            </a:r>
          </a:p>
          <a:p>
            <a:pPr marL="0" indent="0">
              <a:buNone/>
            </a:pPr>
            <a:r>
              <a:rPr lang="en-US" dirty="0"/>
              <a:t>By Doug Blanding  March 28, 2023</a:t>
            </a:r>
          </a:p>
          <a:p>
            <a:pPr marL="0" indent="0">
              <a:buNone/>
            </a:pPr>
            <a:r>
              <a:rPr lang="en-US" dirty="0"/>
              <a:t>  </a:t>
            </a:r>
          </a:p>
          <a:p>
            <a:pPr marL="0" indent="0">
              <a:buNone/>
            </a:pPr>
            <a:endParaRPr lang="en-US" dirty="0"/>
          </a:p>
        </p:txBody>
      </p:sp>
      <p:pic>
        <p:nvPicPr>
          <p:cNvPr id="4" name="Picture 3">
            <a:extLst>
              <a:ext uri="{FF2B5EF4-FFF2-40B4-BE49-F238E27FC236}">
                <a16:creationId xmlns:a16="http://schemas.microsoft.com/office/drawing/2014/main" id="{8CD24034-C849-45B0-CBB8-62CA9FC3C4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4950" y="1178744"/>
            <a:ext cx="6776963" cy="4018897"/>
          </a:xfrm>
          <a:prstGeom prst="rect">
            <a:avLst/>
          </a:prstGeom>
        </p:spPr>
      </p:pic>
    </p:spTree>
    <p:extLst>
      <p:ext uri="{BB962C8B-B14F-4D97-AF65-F5344CB8AC3E}">
        <p14:creationId xmlns:p14="http://schemas.microsoft.com/office/powerpoint/2010/main" val="189142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9DFFC-B86F-43F0-AC36-5CB602F8C817}"/>
              </a:ext>
            </a:extLst>
          </p:cNvPr>
          <p:cNvSpPr>
            <a:spLocks noGrp="1"/>
          </p:cNvSpPr>
          <p:nvPr>
            <p:ph idx="4294967295"/>
          </p:nvPr>
        </p:nvSpPr>
        <p:spPr>
          <a:xfrm>
            <a:off x="207158" y="568024"/>
            <a:ext cx="5583238" cy="5951538"/>
          </a:xfrm>
        </p:spPr>
        <p:txBody>
          <a:bodyPr/>
          <a:lstStyle/>
          <a:p>
            <a:r>
              <a:rPr lang="en-US" sz="2400" b="0" dirty="0">
                <a:solidFill>
                  <a:srgbClr val="D4D4D4"/>
                </a:solidFill>
                <a:effectLst/>
                <a:latin typeface="Consolas" panose="020B0609020204030204" pitchFamily="49" charset="0"/>
              </a:rPr>
              <a:t>I have been using Python for almost a quarter of a century now.</a:t>
            </a:r>
          </a:p>
          <a:p>
            <a:r>
              <a:rPr lang="en-US" sz="2400" b="0" dirty="0">
                <a:solidFill>
                  <a:srgbClr val="D4D4D4"/>
                </a:solidFill>
                <a:effectLst/>
                <a:latin typeface="Consolas" panose="020B0609020204030204" pitchFamily="49" charset="0"/>
              </a:rPr>
              <a:t>In 2000, I read Mark Lutz's book </a:t>
            </a:r>
            <a:r>
              <a:rPr lang="en-US" sz="2400" b="1" dirty="0">
                <a:solidFill>
                  <a:srgbClr val="569CD6"/>
                </a:solidFill>
                <a:effectLst/>
                <a:latin typeface="Consolas" panose="020B0609020204030204" pitchFamily="49" charset="0"/>
              </a:rPr>
              <a:t>Learning Python</a:t>
            </a:r>
            <a:r>
              <a:rPr lang="en-US" sz="2400" b="0" dirty="0">
                <a:solidFill>
                  <a:srgbClr val="D4D4D4"/>
                </a:solidFill>
                <a:effectLst/>
                <a:latin typeface="Consolas" panose="020B0609020204030204" pitchFamily="49" charset="0"/>
              </a:rPr>
              <a:t> and used a project example from the book to build an online CGI website for automating the administration of a squash box-league at Kodak.</a:t>
            </a:r>
          </a:p>
          <a:p>
            <a:r>
              <a:rPr lang="en-US" sz="2400" b="0" dirty="0">
                <a:solidFill>
                  <a:srgbClr val="D4D4D4"/>
                </a:solidFill>
                <a:effectLst/>
                <a:latin typeface="Consolas" panose="020B0609020204030204" pitchFamily="49" charset="0"/>
              </a:rPr>
              <a:t>Python (then at version 1.5.2) was much smaller, but already very capable.</a:t>
            </a:r>
          </a:p>
          <a:p>
            <a:r>
              <a:rPr lang="en-US" sz="2400" b="0" dirty="0">
                <a:solidFill>
                  <a:srgbClr val="D4D4D4"/>
                </a:solidFill>
                <a:effectLst/>
                <a:latin typeface="Consolas" panose="020B0609020204030204" pitchFamily="49" charset="0"/>
              </a:rPr>
              <a:t>Since then, it has evolved through version 2 and is now at version 3.11</a:t>
            </a:r>
          </a:p>
          <a:p>
            <a:endParaRPr lang="en-US" b="0" i="0" dirty="0">
              <a:solidFill>
                <a:srgbClr val="24292F"/>
              </a:solidFill>
              <a:effectLst/>
              <a:latin typeface="-apple-system"/>
            </a:endParaRPr>
          </a:p>
          <a:p>
            <a:endParaRPr lang="en-US" dirty="0"/>
          </a:p>
          <a:p>
            <a:endParaRPr lang="en-US" dirty="0"/>
          </a:p>
        </p:txBody>
      </p:sp>
      <p:pic>
        <p:nvPicPr>
          <p:cNvPr id="6" name="Picture 5">
            <a:extLst>
              <a:ext uri="{FF2B5EF4-FFF2-40B4-BE49-F238E27FC236}">
                <a16:creationId xmlns:a16="http://schemas.microsoft.com/office/drawing/2014/main" id="{06355BA1-5C17-068C-DEB4-67BE8F9AC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396" y="1674797"/>
            <a:ext cx="6001158" cy="4523872"/>
          </a:xfrm>
          <a:prstGeom prst="rect">
            <a:avLst/>
          </a:prstGeom>
        </p:spPr>
      </p:pic>
    </p:spTree>
    <p:extLst>
      <p:ext uri="{BB962C8B-B14F-4D97-AF65-F5344CB8AC3E}">
        <p14:creationId xmlns:p14="http://schemas.microsoft.com/office/powerpoint/2010/main" val="124431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A69B-E055-C1DE-447F-82926F11B8F6}"/>
              </a:ext>
            </a:extLst>
          </p:cNvPr>
          <p:cNvSpPr>
            <a:spLocks noGrp="1"/>
          </p:cNvSpPr>
          <p:nvPr>
            <p:ph type="title"/>
          </p:nvPr>
        </p:nvSpPr>
        <p:spPr>
          <a:xfrm>
            <a:off x="878289" y="298381"/>
            <a:ext cx="9160860" cy="1528011"/>
          </a:xfrm>
        </p:spPr>
        <p:txBody>
          <a:bodyPr/>
          <a:lstStyle/>
          <a:p>
            <a:pPr algn="ctr"/>
            <a:r>
              <a:rPr lang="en-US" b="1" dirty="0">
                <a:solidFill>
                  <a:srgbClr val="569CD6"/>
                </a:solidFill>
                <a:effectLst/>
                <a:latin typeface="Consolas" panose="020B0609020204030204" pitchFamily="49" charset="0"/>
              </a:rPr>
              <a:t>Factors contributing to Python's explosive popularity</a:t>
            </a:r>
            <a:br>
              <a:rPr lang="en-US" b="0" dirty="0">
                <a:solidFill>
                  <a:srgbClr val="D4D4D4"/>
                </a:solidFill>
                <a:effectLst/>
                <a:latin typeface="Consolas" panose="020B0609020204030204" pitchFamily="49" charset="0"/>
              </a:rPr>
            </a:br>
            <a:endParaRPr lang="en-US" dirty="0"/>
          </a:p>
        </p:txBody>
      </p:sp>
      <p:sp>
        <p:nvSpPr>
          <p:cNvPr id="3" name="Content Placeholder 2">
            <a:extLst>
              <a:ext uri="{FF2B5EF4-FFF2-40B4-BE49-F238E27FC236}">
                <a16:creationId xmlns:a16="http://schemas.microsoft.com/office/drawing/2014/main" id="{E649DFFC-B86F-43F0-AC36-5CB602F8C817}"/>
              </a:ext>
            </a:extLst>
          </p:cNvPr>
          <p:cNvSpPr>
            <a:spLocks noGrp="1"/>
          </p:cNvSpPr>
          <p:nvPr>
            <p:ph idx="1"/>
          </p:nvPr>
        </p:nvSpPr>
        <p:spPr>
          <a:xfrm>
            <a:off x="385012" y="1988353"/>
            <a:ext cx="5500882" cy="4099627"/>
          </a:xfrm>
        </p:spPr>
        <p:txBody>
          <a:bodyPr/>
          <a:lstStyle/>
          <a:p>
            <a:r>
              <a:rPr lang="en-US" sz="2000" b="0" dirty="0">
                <a:solidFill>
                  <a:srgbClr val="D4D4D4"/>
                </a:solidFill>
                <a:effectLst/>
                <a:latin typeface="Consolas" panose="020B0609020204030204" pitchFamily="49" charset="0"/>
              </a:rPr>
              <a:t>Powerful, yet beginner friendly</a:t>
            </a:r>
          </a:p>
          <a:p>
            <a:r>
              <a:rPr lang="en-US" sz="2000" b="0" dirty="0">
                <a:solidFill>
                  <a:srgbClr val="D4D4D4"/>
                </a:solidFill>
                <a:effectLst/>
                <a:latin typeface="Consolas" panose="020B0609020204030204" pitchFamily="49" charset="0"/>
              </a:rPr>
              <a:t>High level</a:t>
            </a:r>
          </a:p>
          <a:p>
            <a:r>
              <a:rPr lang="en-US" sz="2000" b="0" dirty="0">
                <a:solidFill>
                  <a:srgbClr val="D4D4D4"/>
                </a:solidFill>
                <a:effectLst/>
                <a:latin typeface="Consolas" panose="020B0609020204030204" pitchFamily="49" charset="0"/>
              </a:rPr>
              <a:t>    Easy to learn</a:t>
            </a:r>
          </a:p>
          <a:p>
            <a:r>
              <a:rPr lang="en-US" sz="2000" b="0" dirty="0">
                <a:solidFill>
                  <a:srgbClr val="D4D4D4"/>
                </a:solidFill>
                <a:effectLst/>
                <a:latin typeface="Consolas" panose="020B0609020204030204" pitchFamily="49" charset="0"/>
              </a:rPr>
              <a:t>    Easy to read</a:t>
            </a:r>
          </a:p>
          <a:p>
            <a:r>
              <a:rPr lang="en-US" sz="2000" b="0" dirty="0">
                <a:solidFill>
                  <a:srgbClr val="D4D4D4"/>
                </a:solidFill>
                <a:effectLst/>
                <a:latin typeface="Consolas" panose="020B0609020204030204" pitchFamily="49" charset="0"/>
              </a:rPr>
              <a:t>    Easy to write</a:t>
            </a:r>
          </a:p>
          <a:p>
            <a:r>
              <a:rPr lang="en-US" sz="2000" b="0" dirty="0">
                <a:solidFill>
                  <a:srgbClr val="D4D4D4"/>
                </a:solidFill>
                <a:effectLst/>
                <a:latin typeface="Consolas" panose="020B0609020204030204" pitchFamily="49" charset="0"/>
              </a:rPr>
              <a:t>    FUN to use</a:t>
            </a:r>
          </a:p>
          <a:p>
            <a:r>
              <a:rPr lang="en-US" sz="2000" b="0" dirty="0">
                <a:solidFill>
                  <a:srgbClr val="D4D4D4"/>
                </a:solidFill>
                <a:effectLst/>
                <a:latin typeface="Consolas" panose="020B0609020204030204" pitchFamily="49" charset="0"/>
              </a:rPr>
              <a:t>Designed to have a compact core but to be highly extensible via modules.</a:t>
            </a:r>
          </a:p>
          <a:p>
            <a:r>
              <a:rPr lang="en-US" sz="2000" b="0" dirty="0">
                <a:solidFill>
                  <a:srgbClr val="D4D4D4"/>
                </a:solidFill>
                <a:effectLst/>
                <a:latin typeface="Consolas" panose="020B0609020204030204" pitchFamily="49" charset="0"/>
              </a:rPr>
              <a:t>This has enabled the creation of an immense ecosystem of libraries and extension modules</a:t>
            </a:r>
          </a:p>
          <a:p>
            <a:endParaRPr lang="en-US" b="0" i="0" dirty="0">
              <a:solidFill>
                <a:srgbClr val="24292F"/>
              </a:solidFill>
              <a:effectLst/>
              <a:latin typeface="-apple-system"/>
            </a:endParaRPr>
          </a:p>
          <a:p>
            <a:endParaRPr lang="en-US" dirty="0"/>
          </a:p>
          <a:p>
            <a:endParaRPr lang="en-US" dirty="0"/>
          </a:p>
        </p:txBody>
      </p:sp>
      <p:pic>
        <p:nvPicPr>
          <p:cNvPr id="7" name="Picture 6">
            <a:extLst>
              <a:ext uri="{FF2B5EF4-FFF2-40B4-BE49-F238E27FC236}">
                <a16:creationId xmlns:a16="http://schemas.microsoft.com/office/drawing/2014/main" id="{1B8972DD-1A04-0B6E-4302-4253468C1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106" y="1720515"/>
            <a:ext cx="5500882" cy="4685097"/>
          </a:xfrm>
          <a:prstGeom prst="rect">
            <a:avLst/>
          </a:prstGeom>
        </p:spPr>
      </p:pic>
    </p:spTree>
    <p:extLst>
      <p:ext uri="{BB962C8B-B14F-4D97-AF65-F5344CB8AC3E}">
        <p14:creationId xmlns:p14="http://schemas.microsoft.com/office/powerpoint/2010/main" val="244611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821-01B7-03BD-095B-924C73BCEA9D}"/>
              </a:ext>
            </a:extLst>
          </p:cNvPr>
          <p:cNvSpPr>
            <a:spLocks noGrp="1"/>
          </p:cNvSpPr>
          <p:nvPr>
            <p:ph type="title"/>
          </p:nvPr>
        </p:nvSpPr>
        <p:spPr>
          <a:xfrm>
            <a:off x="839788" y="457200"/>
            <a:ext cx="9584372" cy="1600200"/>
          </a:xfrm>
        </p:spPr>
        <p:txBody>
          <a:bodyPr/>
          <a:lstStyle/>
          <a:p>
            <a:pPr algn="ctr"/>
            <a:r>
              <a:rPr lang="en-US" b="0" dirty="0">
                <a:solidFill>
                  <a:srgbClr val="D4D4D4"/>
                </a:solidFill>
                <a:effectLst/>
                <a:latin typeface="Consolas" panose="020B0609020204030204" pitchFamily="49" charset="0"/>
              </a:rPr>
              <a:t>Python has become popular in many diverse fields of interest</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E3CAF4EF-D946-4804-2CCF-A10CA79A6359}"/>
              </a:ext>
            </a:extLst>
          </p:cNvPr>
          <p:cNvSpPr>
            <a:spLocks noGrp="1"/>
          </p:cNvSpPr>
          <p:nvPr>
            <p:ph type="body" sz="half" idx="2"/>
          </p:nvPr>
        </p:nvSpPr>
        <p:spPr>
          <a:xfrm>
            <a:off x="1786272" y="1872114"/>
            <a:ext cx="8641096" cy="3811588"/>
          </a:xfrm>
        </p:spPr>
        <p:txBody>
          <a:bodyPr/>
          <a:lstStyle/>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General scripting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Hacking (both ethical and non-ethical)</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Server-side scripting language for Web Applications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Data Science</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Scientific Computing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AI</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Machine Learning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3D graphics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Computer vision</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Games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Natural language processing</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01252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0" y="144377"/>
            <a:ext cx="11136430" cy="1316255"/>
          </a:xfrm>
        </p:spPr>
        <p:txBody>
          <a:bodyPr/>
          <a:lstStyle/>
          <a:p>
            <a:pPr algn="ctr"/>
            <a:r>
              <a:rPr lang="en-US" b="0" dirty="0">
                <a:solidFill>
                  <a:srgbClr val="D4D4D4"/>
                </a:solidFill>
                <a:effectLst/>
                <a:latin typeface="Consolas" panose="020B0609020204030204" pitchFamily="49" charset="0"/>
              </a:rPr>
              <a:t>Designed as a high-level programming language</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589DDB3F-7931-C32F-B45F-D46B521AB2EF}"/>
              </a:ext>
            </a:extLst>
          </p:cNvPr>
          <p:cNvSpPr>
            <a:spLocks noGrp="1"/>
          </p:cNvSpPr>
          <p:nvPr>
            <p:ph type="body" sz="half" idx="2"/>
          </p:nvPr>
        </p:nvSpPr>
        <p:spPr>
          <a:xfrm>
            <a:off x="542223" y="1532831"/>
            <a:ext cx="11261558" cy="5060474"/>
          </a:xfrm>
        </p:spPr>
        <p:txBody>
          <a:bodyPr/>
          <a:lstStyle/>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having a strong abstraction from the details of the computer</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natural language elements, making it more intuitive and easy to use</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a:t>
            </a:r>
            <a:r>
              <a:rPr lang="en-US" sz="2400" b="1" dirty="0">
                <a:solidFill>
                  <a:srgbClr val="569CD6"/>
                </a:solidFill>
                <a:effectLst/>
                <a:latin typeface="Consolas" panose="020B0609020204030204" pitchFamily="49" charset="0"/>
              </a:rPr>
              <a:t> indentation </a:t>
            </a:r>
            <a:r>
              <a:rPr lang="en-US" sz="2400" b="0" dirty="0">
                <a:solidFill>
                  <a:srgbClr val="D4D4D4"/>
                </a:solidFill>
                <a:effectLst/>
                <a:latin typeface="Consolas" panose="020B0609020204030204" pitchFamily="49" charset="0"/>
              </a:rPr>
              <a:t> to define code blocks</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automates or hides low-level details of the hardware interface</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e.g.: memory management</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Allocation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Deallocation (automatic garbage collection)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stack</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heap</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Dynamically typed</a:t>
            </a: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a:p>
            <a:endParaRPr lang="en-US" sz="1800" dirty="0"/>
          </a:p>
        </p:txBody>
      </p:sp>
    </p:spTree>
    <p:extLst>
      <p:ext uri="{BB962C8B-B14F-4D97-AF65-F5344CB8AC3E}">
        <p14:creationId xmlns:p14="http://schemas.microsoft.com/office/powerpoint/2010/main" val="701421444"/>
      </p:ext>
    </p:extLst>
  </p:cSld>
  <p:clrMapOvr>
    <a:masterClrMapping/>
  </p:clrMapOvr>
</p:sld>
</file>

<file path=ppt/theme/theme1.xml><?xml version="1.0" encoding="utf-8"?>
<a:theme xmlns:a="http://schemas.openxmlformats.org/drawingml/2006/main" name="SmComp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31DF536B-AF23-4944-92DE-B07CC1004F96}"/>
    </a:ext>
  </a:extLst>
</a:theme>
</file>

<file path=ppt/theme/theme2.xml><?xml version="1.0" encoding="utf-8"?>
<a:theme xmlns:a="http://schemas.openxmlformats.org/drawingml/2006/main" name="3D Printing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62AC4231-492B-44F9-A218-5EE17B47F7D3}"/>
    </a:ext>
  </a:extLst>
</a:theme>
</file>

<file path=ppt/theme/theme3.xml><?xml version="1.0" encoding="utf-8"?>
<a:theme xmlns:a="http://schemas.openxmlformats.org/drawingml/2006/main" name="H.O.T.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525D13EE-0638-420F-834C-916BA5AFFFE5}"/>
    </a:ext>
  </a:extLst>
</a:theme>
</file>

<file path=ppt/theme/theme4.xml><?xml version="1.0" encoding="utf-8"?>
<a:theme xmlns:a="http://schemas.openxmlformats.org/drawingml/2006/main" name="H.O.T. Ligh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OT Slide Template.potx" id="{07437C56-61E1-4525-8175-7BCF92195149}" vid="{F122644E-7F17-40F3-9A59-9AF2F7C6C03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24745</TotalTime>
  <Words>3054</Words>
  <Application>Microsoft Office PowerPoint</Application>
  <PresentationFormat>Widescreen</PresentationFormat>
  <Paragraphs>247</Paragraphs>
  <Slides>49</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49</vt:i4>
      </vt:variant>
    </vt:vector>
  </HeadingPairs>
  <TitlesOfParts>
    <vt:vector size="58" baseType="lpstr">
      <vt:lpstr>-apple-system</vt:lpstr>
      <vt:lpstr>Arial</vt:lpstr>
      <vt:lpstr>Calibri</vt:lpstr>
      <vt:lpstr>Consolas</vt:lpstr>
      <vt:lpstr>Stencil</vt:lpstr>
      <vt:lpstr>SmComp Dark Theme</vt:lpstr>
      <vt:lpstr>3D Printing Dark Theme</vt:lpstr>
      <vt:lpstr>H.O.T. Dark Theme</vt:lpstr>
      <vt:lpstr>H.O.T. Light Theme</vt:lpstr>
      <vt:lpstr>Welcome to H.O.T. www.handsontech.org</vt:lpstr>
      <vt:lpstr>One Hands-On Tech club Two Groups</vt:lpstr>
      <vt:lpstr>New to the club? Welcome!</vt:lpstr>
      <vt:lpstr>Club communications are via Email &amp; Web !</vt:lpstr>
      <vt:lpstr>An Overview of Python &amp; MicroPython</vt:lpstr>
      <vt:lpstr>PowerPoint Presentation</vt:lpstr>
      <vt:lpstr>Factors contributing to Python's explosive popularity </vt:lpstr>
      <vt:lpstr>Python has become popular in many diverse fields of interest </vt:lpstr>
      <vt:lpstr>Designed as a high-level programming language </vt:lpstr>
      <vt:lpstr> Python Supports multiple programming paradigms      * Object-oriented programming (OOP)              * Structured programming              * Functional programming  </vt:lpstr>
      <vt:lpstr>Structured programming </vt:lpstr>
      <vt:lpstr>Functional programming </vt:lpstr>
      <vt:lpstr>Object-oriented programming (OOP)</vt:lpstr>
      <vt:lpstr>  * Python is a general-purpose programming language that can be extended by importing modules  * Python code is an interpreted language, (as opposed to a compiled language) </vt:lpstr>
      <vt:lpstr>What does it mean for a language to be Interpreted vs Compiled?</vt:lpstr>
      <vt:lpstr>PowerPoint Presentation</vt:lpstr>
      <vt:lpstr>What languages can be used to program a Microcontroller?</vt:lpstr>
      <vt:lpstr>The Topology of the MicroPython configuration</vt:lpstr>
      <vt:lpstr>Some Terminology</vt:lpstr>
      <vt:lpstr>A modern Microcontroller is almost like a ‘bare-bones’ computer</vt:lpstr>
      <vt:lpstr>Compiler topology</vt:lpstr>
      <vt:lpstr>Interpreter topology</vt:lpstr>
      <vt:lpstr>Python code is first pre-compiled to byte-code, which is then fed to the CPU</vt:lpstr>
      <vt:lpstr>This is how you work with Python on your laptop computer</vt:lpstr>
      <vt:lpstr>This is how you work with MicroPython on a RasPi Pico microcontroller board</vt:lpstr>
      <vt:lpstr>The interactive REPL</vt:lpstr>
      <vt:lpstr>How does MicroPython compare with Python?</vt:lpstr>
      <vt:lpstr>What is CircuitPython?</vt:lpstr>
      <vt:lpstr>My personal segue into MicroPython</vt:lpstr>
      <vt:lpstr>PowerPoint Presentation</vt:lpstr>
      <vt:lpstr>How I got started w/ CircuitPython</vt:lpstr>
      <vt:lpstr>Got the M4 ‘Airlift’ to enable WiFi connection</vt:lpstr>
      <vt:lpstr>Got the Metro ESP32-S2 Express</vt:lpstr>
      <vt:lpstr>Variety of USB connector types</vt:lpstr>
      <vt:lpstr>Raspberry Pi Pico W</vt:lpstr>
      <vt:lpstr>Install MicroPython on Raspberry Pi Pico-W</vt:lpstr>
      <vt:lpstr>Drag &amp; Drop installation of MicroPython</vt:lpstr>
      <vt:lpstr>Drag &amp; Drop installation of MicroPython</vt:lpstr>
      <vt:lpstr>Installation Steps</vt:lpstr>
      <vt:lpstr>MicroPython is poised to compete with Arduino</vt:lpstr>
      <vt:lpstr>Arduino embraces MicroPython</vt:lpstr>
      <vt:lpstr>Raspberry Pi introduces the Pico and the Pico W</vt:lpstr>
      <vt:lpstr>Code Comparison: Blink</vt:lpstr>
      <vt:lpstr>Code Comparison: Blink</vt:lpstr>
      <vt:lpstr>How to get started with Python</vt:lpstr>
      <vt:lpstr>Some Relevant Links</vt:lpstr>
      <vt:lpstr>More Relevant Links</vt:lpstr>
      <vt:lpstr>Links relating to MicroPython and Pico</vt:lpstr>
      <vt:lpstr>More Links relating to MicroPython and Pico</vt:lpstr>
    </vt:vector>
  </TitlesOfParts>
  <Company>Zebra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IDE and IoT Button</dc:title>
  <dc:creator>Yangmin Shen</dc:creator>
  <cp:lastModifiedBy>Doug Blanding</cp:lastModifiedBy>
  <cp:revision>1159</cp:revision>
  <cp:lastPrinted>2018-05-24T16:30:16Z</cp:lastPrinted>
  <dcterms:created xsi:type="dcterms:W3CDTF">2017-10-23T13:22:08Z</dcterms:created>
  <dcterms:modified xsi:type="dcterms:W3CDTF">2023-03-26T19:56:01Z</dcterms:modified>
</cp:coreProperties>
</file>